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7" r:id="rId17"/>
    <p:sldId id="273" r:id="rId18"/>
    <p:sldId id="279" r:id="rId19"/>
    <p:sldId id="275" r:id="rId20"/>
    <p:sldId id="276" r:id="rId21"/>
    <p:sldId id="274" r:id="rId22"/>
    <p:sldId id="280" r:id="rId23"/>
    <p:sldId id="278"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4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EDC64A7-2331-4CB2-BB14-0D4DDA365CC8}" type="datetimeFigureOut">
              <a:rPr lang="en-US" smtClean="0"/>
              <a:t>5/13/2026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56355DA-922E-4C9D-87FD-6FC691C588DB}" type="slidenum">
              <a:rPr lang="en-US" smtClean="0"/>
              <a:t>‹#›</a:t>
            </a:fld>
            <a:endParaRPr lang="en-US"/>
          </a:p>
        </p:txBody>
      </p:sp>
    </p:spTree>
    <p:extLst>
      <p:ext uri="{BB962C8B-B14F-4D97-AF65-F5344CB8AC3E}">
        <p14:creationId xmlns:p14="http://schemas.microsoft.com/office/powerpoint/2010/main" val="32279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355DA-922E-4C9D-87FD-6FC691C588DB}" type="slidenum">
              <a:rPr lang="en-US" smtClean="0"/>
              <a:t>1</a:t>
            </a:fld>
            <a:endParaRPr lang="en-US"/>
          </a:p>
        </p:txBody>
      </p:sp>
    </p:spTree>
    <p:extLst>
      <p:ext uri="{BB962C8B-B14F-4D97-AF65-F5344CB8AC3E}">
        <p14:creationId xmlns:p14="http://schemas.microsoft.com/office/powerpoint/2010/main" val="343493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659993" y="2210075"/>
            <a:ext cx="5245735" cy="3502660"/>
          </a:xfrm>
          <a:prstGeom prst="rect">
            <a:avLst/>
          </a:prstGeom>
        </p:spPr>
        <p:txBody>
          <a:bodyPr wrap="square" lIns="0" tIns="0" rIns="0" bIns="0">
            <a:spAutoFit/>
          </a:bodyPr>
          <a:lstStyle>
            <a:lvl1pPr>
              <a:defRPr sz="2000" b="0" i="0">
                <a:solidFill>
                  <a:schemeClr val="tx1"/>
                </a:solidFill>
                <a:latin typeface="Gill Sans MT"/>
                <a:cs typeface="Gill Sans MT"/>
              </a:defRPr>
            </a:lvl1pPr>
          </a:lstStyle>
          <a:p>
            <a:endParaRPr/>
          </a:p>
        </p:txBody>
      </p:sp>
      <p:sp>
        <p:nvSpPr>
          <p:cNvPr id="4" name="Holder 4"/>
          <p:cNvSpPr>
            <a:spLocks noGrp="1"/>
          </p:cNvSpPr>
          <p:nvPr>
            <p:ph sz="half" idx="3"/>
          </p:nvPr>
        </p:nvSpPr>
        <p:spPr>
          <a:xfrm>
            <a:off x="6267958" y="2113390"/>
            <a:ext cx="5337175" cy="393700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1A315F"/>
          </a:solidFill>
        </p:spPr>
        <p:txBody>
          <a:bodyPr wrap="square" lIns="0" tIns="0" rIns="0" bIns="0" rtlCol="0"/>
          <a:lstStyle/>
          <a:p>
            <a:endParaRPr/>
          </a:p>
        </p:txBody>
      </p:sp>
      <p:sp>
        <p:nvSpPr>
          <p:cNvPr id="17" name="bg object 17"/>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18" name="bg object 18"/>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4590B8"/>
          </a:solidFill>
        </p:spPr>
        <p:txBody>
          <a:bodyPr wrap="square" lIns="0" tIns="0" rIns="0" bIns="0" rtlCol="0"/>
          <a:lstStyle/>
          <a:p>
            <a:endParaRPr/>
          </a:p>
        </p:txBody>
      </p:sp>
      <p:sp>
        <p:nvSpPr>
          <p:cNvPr id="19" name="bg object 19"/>
          <p:cNvSpPr/>
          <p:nvPr/>
        </p:nvSpPr>
        <p:spPr>
          <a:xfrm>
            <a:off x="446531" y="3086100"/>
            <a:ext cx="11262360" cy="3304540"/>
          </a:xfrm>
          <a:custGeom>
            <a:avLst/>
            <a:gdLst/>
            <a:ahLst/>
            <a:cxnLst/>
            <a:rect l="l" t="t" r="r" b="b"/>
            <a:pathLst>
              <a:path w="11262360" h="3304540">
                <a:moveTo>
                  <a:pt x="11262360" y="0"/>
                </a:moveTo>
                <a:lnTo>
                  <a:pt x="0" y="0"/>
                </a:lnTo>
                <a:lnTo>
                  <a:pt x="0" y="3304031"/>
                </a:lnTo>
                <a:lnTo>
                  <a:pt x="11262360" y="3304031"/>
                </a:lnTo>
                <a:lnTo>
                  <a:pt x="11262360" y="0"/>
                </a:lnTo>
                <a:close/>
              </a:path>
            </a:pathLst>
          </a:custGeom>
          <a:solidFill>
            <a:srgbClr val="1A315F"/>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9922637" y="5218938"/>
            <a:ext cx="1553337" cy="149225"/>
          </a:xfrm>
          <a:prstGeom prst="rect">
            <a:avLst/>
          </a:prstGeom>
        </p:spPr>
      </p:pic>
      <p:pic>
        <p:nvPicPr>
          <p:cNvPr id="21" name="bg object 21"/>
          <p:cNvPicPr/>
          <p:nvPr/>
        </p:nvPicPr>
        <p:blipFill>
          <a:blip r:embed="rId3" cstate="print"/>
          <a:stretch>
            <a:fillRect/>
          </a:stretch>
        </p:blipFill>
        <p:spPr>
          <a:xfrm>
            <a:off x="8724518" y="5578221"/>
            <a:ext cx="2744597" cy="199034"/>
          </a:xfrm>
          <a:prstGeom prst="rect">
            <a:avLst/>
          </a:prstGeom>
        </p:spPr>
      </p:pic>
      <p:pic>
        <p:nvPicPr>
          <p:cNvPr id="22" name="bg object 22"/>
          <p:cNvPicPr/>
          <p:nvPr/>
        </p:nvPicPr>
        <p:blipFill>
          <a:blip r:embed="rId4" cstate="print"/>
          <a:stretch>
            <a:fillRect/>
          </a:stretch>
        </p:blipFill>
        <p:spPr>
          <a:xfrm>
            <a:off x="8541892" y="5939154"/>
            <a:ext cx="2934080" cy="199288"/>
          </a:xfrm>
          <a:prstGeom prst="rect">
            <a:avLst/>
          </a:prstGeom>
        </p:spPr>
      </p:pic>
      <p:pic>
        <p:nvPicPr>
          <p:cNvPr id="23" name="bg object 23"/>
          <p:cNvPicPr/>
          <p:nvPr/>
        </p:nvPicPr>
        <p:blipFill>
          <a:blip r:embed="rId5" cstate="print"/>
          <a:stretch>
            <a:fillRect/>
          </a:stretch>
        </p:blipFill>
        <p:spPr>
          <a:xfrm>
            <a:off x="961644" y="943355"/>
            <a:ext cx="4287011" cy="4285488"/>
          </a:xfrm>
          <a:prstGeom prst="rect">
            <a:avLst/>
          </a:prstGeom>
        </p:spPr>
      </p:pic>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1A315F"/>
          </a:solidFill>
        </p:spPr>
        <p:txBody>
          <a:bodyPr wrap="square" lIns="0" tIns="0" rIns="0" bIns="0" rtlCol="0"/>
          <a:lstStyle/>
          <a:p>
            <a:endParaRPr/>
          </a:p>
        </p:txBody>
      </p:sp>
      <p:sp>
        <p:nvSpPr>
          <p:cNvPr id="17" name="bg object 17"/>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18" name="bg object 18"/>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4590B8"/>
          </a:solidFill>
        </p:spPr>
        <p:txBody>
          <a:bodyPr wrap="square" lIns="0" tIns="0" rIns="0" bIns="0" rtlCol="0"/>
          <a:lstStyle/>
          <a:p>
            <a:endParaRPr/>
          </a:p>
        </p:txBody>
      </p:sp>
      <p:sp>
        <p:nvSpPr>
          <p:cNvPr id="2" name="Holder 2"/>
          <p:cNvSpPr>
            <a:spLocks noGrp="1"/>
          </p:cNvSpPr>
          <p:nvPr>
            <p:ph type="title"/>
          </p:nvPr>
        </p:nvSpPr>
        <p:spPr>
          <a:xfrm>
            <a:off x="6262878" y="1203782"/>
            <a:ext cx="4540884" cy="1489075"/>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4220971" y="2427299"/>
            <a:ext cx="7073900" cy="3079115"/>
          </a:xfrm>
          <a:prstGeom prst="rect">
            <a:avLst/>
          </a:prstGeom>
        </p:spPr>
        <p:txBody>
          <a:bodyPr wrap="square" lIns="0" tIns="0" rIns="0" bIns="0">
            <a:spAutoFit/>
          </a:bodyPr>
          <a:lstStyle>
            <a:lvl1pPr>
              <a:defRPr sz="2000"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aravencroft@ag.nv.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DBDB6-EDE7-BE09-834B-32296AD78EE4}"/>
              </a:ext>
            </a:extLst>
          </p:cNvPr>
          <p:cNvSpPr>
            <a:spLocks noGrp="1"/>
          </p:cNvSpPr>
          <p:nvPr>
            <p:ph type="ctrTitle"/>
          </p:nvPr>
        </p:nvSpPr>
        <p:spPr>
          <a:xfrm>
            <a:off x="685800" y="762000"/>
            <a:ext cx="10363200" cy="738664"/>
          </a:xfrm>
        </p:spPr>
        <p:txBody>
          <a:bodyPr/>
          <a:lstStyle/>
          <a:p>
            <a:pPr algn="ctr"/>
            <a:r>
              <a:rPr lang="en-US" dirty="0"/>
              <a:t>NEVADA – </a:t>
            </a:r>
            <a:r>
              <a:rPr lang="en-US" u="sng" dirty="0"/>
              <a:t>OPEN MEETING LAW</a:t>
            </a:r>
          </a:p>
        </p:txBody>
      </p:sp>
      <p:sp>
        <p:nvSpPr>
          <p:cNvPr id="4" name="Subtitle 3">
            <a:extLst>
              <a:ext uri="{FF2B5EF4-FFF2-40B4-BE49-F238E27FC236}">
                <a16:creationId xmlns:a16="http://schemas.microsoft.com/office/drawing/2014/main" id="{96EC2163-8FC5-B06E-E396-3D4B22F9164C}"/>
              </a:ext>
            </a:extLst>
          </p:cNvPr>
          <p:cNvSpPr>
            <a:spLocks noGrp="1"/>
          </p:cNvSpPr>
          <p:nvPr>
            <p:ph type="subTitle" idx="4"/>
          </p:nvPr>
        </p:nvSpPr>
        <p:spPr>
          <a:xfrm>
            <a:off x="3124200" y="5410200"/>
            <a:ext cx="8534400" cy="984885"/>
          </a:xfrm>
        </p:spPr>
        <p:txBody>
          <a:bodyPr/>
          <a:lstStyle/>
          <a:p>
            <a:pPr algn="r"/>
            <a:r>
              <a:rPr lang="en-US" sz="1600" dirty="0"/>
              <a:t>Alexa Ravencroft</a:t>
            </a:r>
          </a:p>
          <a:p>
            <a:pPr algn="r"/>
            <a:r>
              <a:rPr lang="en-US" sz="1600" dirty="0"/>
              <a:t>Deputy Attorney General</a:t>
            </a:r>
          </a:p>
          <a:p>
            <a:pPr algn="r"/>
            <a:r>
              <a:rPr lang="en-US" sz="1600" dirty="0"/>
              <a:t>Nevada Attorney General’s Office</a:t>
            </a:r>
          </a:p>
          <a:p>
            <a:pPr algn="r"/>
            <a:r>
              <a:rPr lang="en-US" sz="1600" dirty="0"/>
              <a:t>Nevada Revised Statutes Chapter241; Nevada Administrative Code Chapter 241</a:t>
            </a:r>
          </a:p>
        </p:txBody>
      </p:sp>
      <p:pic>
        <p:nvPicPr>
          <p:cNvPr id="6" name="Picture 5" descr="A picture containing text, sign&#10;&#10;AI-generated content may be incorrect.">
            <a:extLst>
              <a:ext uri="{FF2B5EF4-FFF2-40B4-BE49-F238E27FC236}">
                <a16:creationId xmlns:a16="http://schemas.microsoft.com/office/drawing/2014/main" id="{B898A17D-76C4-E963-CADB-8D85365B0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62200"/>
            <a:ext cx="3505200" cy="3423412"/>
          </a:xfrm>
          <a:prstGeom prst="rect">
            <a:avLst/>
          </a:prstGeom>
        </p:spPr>
      </p:pic>
    </p:spTree>
    <p:extLst>
      <p:ext uri="{BB962C8B-B14F-4D97-AF65-F5344CB8AC3E}">
        <p14:creationId xmlns:p14="http://schemas.microsoft.com/office/powerpoint/2010/main" val="182565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algn="ctr">
              <a:lnSpc>
                <a:spcPct val="100000"/>
              </a:lnSpc>
              <a:spcBef>
                <a:spcPts val="2555"/>
              </a:spcBef>
            </a:pPr>
            <a:r>
              <a:rPr sz="3600" dirty="0">
                <a:solidFill>
                  <a:srgbClr val="FFFFFF"/>
                </a:solidFill>
              </a:rPr>
              <a:t>How</a:t>
            </a:r>
            <a:r>
              <a:rPr sz="3600" spc="-55" dirty="0">
                <a:solidFill>
                  <a:srgbClr val="FFFFFF"/>
                </a:solidFill>
              </a:rPr>
              <a:t> </a:t>
            </a:r>
            <a:r>
              <a:rPr sz="3600" dirty="0">
                <a:solidFill>
                  <a:srgbClr val="FFFFFF"/>
                </a:solidFill>
              </a:rPr>
              <a:t>do</a:t>
            </a:r>
            <a:r>
              <a:rPr sz="3600" spc="-35" dirty="0">
                <a:solidFill>
                  <a:srgbClr val="FFFFFF"/>
                </a:solidFill>
              </a:rPr>
              <a:t> </a:t>
            </a:r>
            <a:r>
              <a:rPr sz="3600" dirty="0">
                <a:solidFill>
                  <a:srgbClr val="FFFFFF"/>
                </a:solidFill>
              </a:rPr>
              <a:t>I</a:t>
            </a:r>
            <a:r>
              <a:rPr sz="3600" spc="-35" dirty="0">
                <a:solidFill>
                  <a:srgbClr val="FFFFFF"/>
                </a:solidFill>
              </a:rPr>
              <a:t> </a:t>
            </a:r>
            <a:r>
              <a:rPr sz="3600" dirty="0">
                <a:solidFill>
                  <a:srgbClr val="FFFFFF"/>
                </a:solidFill>
              </a:rPr>
              <a:t>comply</a:t>
            </a:r>
            <a:r>
              <a:rPr sz="3600" spc="-40" dirty="0">
                <a:solidFill>
                  <a:srgbClr val="FFFFFF"/>
                </a:solidFill>
              </a:rPr>
              <a:t> </a:t>
            </a:r>
            <a:r>
              <a:rPr sz="3600" dirty="0">
                <a:solidFill>
                  <a:srgbClr val="FFFFFF"/>
                </a:solidFill>
              </a:rPr>
              <a:t>with</a:t>
            </a:r>
            <a:r>
              <a:rPr sz="3600" spc="-35" dirty="0">
                <a:solidFill>
                  <a:srgbClr val="FFFFFF"/>
                </a:solidFill>
              </a:rPr>
              <a:t> </a:t>
            </a:r>
            <a:r>
              <a:rPr sz="3600" dirty="0">
                <a:solidFill>
                  <a:srgbClr val="FFFFFF"/>
                </a:solidFill>
              </a:rPr>
              <a:t>the</a:t>
            </a:r>
            <a:r>
              <a:rPr sz="3600" spc="-40" dirty="0">
                <a:solidFill>
                  <a:srgbClr val="FFFFFF"/>
                </a:solidFill>
              </a:rPr>
              <a:t> </a:t>
            </a:r>
            <a:r>
              <a:rPr sz="3600" spc="-20" dirty="0">
                <a:solidFill>
                  <a:srgbClr val="FFFFFF"/>
                </a:solidFill>
              </a:rPr>
              <a:t>OML?</a:t>
            </a:r>
            <a:endParaRPr sz="3600"/>
          </a:p>
        </p:txBody>
      </p:sp>
      <p:sp>
        <p:nvSpPr>
          <p:cNvPr id="3" name="object 3"/>
          <p:cNvSpPr txBox="1"/>
          <p:nvPr/>
        </p:nvSpPr>
        <p:spPr>
          <a:xfrm>
            <a:off x="659993" y="2107323"/>
            <a:ext cx="5037455" cy="3495040"/>
          </a:xfrm>
          <a:prstGeom prst="rect">
            <a:avLst/>
          </a:prstGeom>
        </p:spPr>
        <p:txBody>
          <a:bodyPr vert="horz" wrap="square" lIns="0" tIns="125730" rIns="0" bIns="0" rtlCol="0">
            <a:spAutoFit/>
          </a:bodyPr>
          <a:lstStyle/>
          <a:p>
            <a:pPr marL="229235" algn="ctr">
              <a:lnSpc>
                <a:spcPct val="100000"/>
              </a:lnSpc>
              <a:spcBef>
                <a:spcPts val="990"/>
              </a:spcBef>
            </a:pPr>
            <a:r>
              <a:rPr sz="2000" dirty="0">
                <a:latin typeface="Gill Sans MT"/>
                <a:cs typeface="Gill Sans MT"/>
              </a:rPr>
              <a:t>CLOSED</a:t>
            </a:r>
            <a:r>
              <a:rPr sz="2000" spc="-55" dirty="0">
                <a:latin typeface="Gill Sans MT"/>
                <a:cs typeface="Gill Sans MT"/>
              </a:rPr>
              <a:t> </a:t>
            </a:r>
            <a:r>
              <a:rPr sz="2000" spc="-10" dirty="0">
                <a:latin typeface="Gill Sans MT"/>
                <a:cs typeface="Gill Sans MT"/>
              </a:rPr>
              <a:t>SESSIONS</a:t>
            </a:r>
            <a:endParaRPr sz="2000">
              <a:latin typeface="Gill Sans MT"/>
              <a:cs typeface="Gill Sans MT"/>
            </a:endParaRPr>
          </a:p>
          <a:p>
            <a:pPr marL="318770" marR="5080" indent="-306705">
              <a:lnSpc>
                <a:spcPts val="2050"/>
              </a:lnSpc>
              <a:spcBef>
                <a:spcPts val="1095"/>
              </a:spcBef>
              <a:buClr>
                <a:srgbClr val="4590B8"/>
              </a:buClr>
              <a:buSzPct val="92105"/>
              <a:buFont typeface="Wingdings 2"/>
              <a:buChar char=""/>
              <a:tabLst>
                <a:tab pos="318770" algn="l"/>
              </a:tabLst>
            </a:pPr>
            <a:r>
              <a:rPr sz="1900" dirty="0">
                <a:latin typeface="Gill Sans MT"/>
                <a:cs typeface="Gill Sans MT"/>
              </a:rPr>
              <a:t>Closed</a:t>
            </a:r>
            <a:r>
              <a:rPr sz="1900" spc="-50" dirty="0">
                <a:latin typeface="Gill Sans MT"/>
                <a:cs typeface="Gill Sans MT"/>
              </a:rPr>
              <a:t> </a:t>
            </a:r>
            <a:r>
              <a:rPr sz="1900" dirty="0">
                <a:latin typeface="Gill Sans MT"/>
                <a:cs typeface="Gill Sans MT"/>
              </a:rPr>
              <a:t>sessions</a:t>
            </a:r>
            <a:r>
              <a:rPr sz="1900" spc="-75" dirty="0">
                <a:latin typeface="Gill Sans MT"/>
                <a:cs typeface="Gill Sans MT"/>
              </a:rPr>
              <a:t> </a:t>
            </a:r>
            <a:r>
              <a:rPr sz="1900" dirty="0">
                <a:latin typeface="Gill Sans MT"/>
                <a:cs typeface="Gill Sans MT"/>
              </a:rPr>
              <a:t>may</a:t>
            </a:r>
            <a:r>
              <a:rPr sz="1900" spc="-30" dirty="0">
                <a:latin typeface="Gill Sans MT"/>
                <a:cs typeface="Gill Sans MT"/>
              </a:rPr>
              <a:t> </a:t>
            </a:r>
            <a:r>
              <a:rPr sz="1900" dirty="0">
                <a:latin typeface="Gill Sans MT"/>
                <a:cs typeface="Gill Sans MT"/>
              </a:rPr>
              <a:t>be</a:t>
            </a:r>
            <a:r>
              <a:rPr sz="1900" spc="-45" dirty="0">
                <a:latin typeface="Gill Sans MT"/>
                <a:cs typeface="Gill Sans MT"/>
              </a:rPr>
              <a:t> </a:t>
            </a:r>
            <a:r>
              <a:rPr sz="1900" dirty="0">
                <a:latin typeface="Gill Sans MT"/>
                <a:cs typeface="Gill Sans MT"/>
              </a:rPr>
              <a:t>held</a:t>
            </a:r>
            <a:r>
              <a:rPr sz="1900" spc="-40" dirty="0">
                <a:latin typeface="Gill Sans MT"/>
                <a:cs typeface="Gill Sans MT"/>
              </a:rPr>
              <a:t> </a:t>
            </a:r>
            <a:r>
              <a:rPr sz="1900" dirty="0">
                <a:latin typeface="Gill Sans MT"/>
                <a:cs typeface="Gill Sans MT"/>
              </a:rPr>
              <a:t>by</a:t>
            </a:r>
            <a:r>
              <a:rPr sz="1900" spc="-35" dirty="0">
                <a:latin typeface="Gill Sans MT"/>
                <a:cs typeface="Gill Sans MT"/>
              </a:rPr>
              <a:t> </a:t>
            </a:r>
            <a:r>
              <a:rPr sz="1900" dirty="0">
                <a:latin typeface="Gill Sans MT"/>
                <a:cs typeface="Gill Sans MT"/>
              </a:rPr>
              <a:t>a</a:t>
            </a:r>
            <a:r>
              <a:rPr sz="1900" spc="-40" dirty="0">
                <a:latin typeface="Gill Sans MT"/>
                <a:cs typeface="Gill Sans MT"/>
              </a:rPr>
              <a:t> </a:t>
            </a:r>
            <a:r>
              <a:rPr sz="1900" dirty="0">
                <a:latin typeface="Gill Sans MT"/>
                <a:cs typeface="Gill Sans MT"/>
              </a:rPr>
              <a:t>public</a:t>
            </a:r>
            <a:r>
              <a:rPr sz="1900" spc="-45" dirty="0">
                <a:latin typeface="Gill Sans MT"/>
                <a:cs typeface="Gill Sans MT"/>
              </a:rPr>
              <a:t> </a:t>
            </a:r>
            <a:r>
              <a:rPr sz="1900" dirty="0">
                <a:latin typeface="Gill Sans MT"/>
                <a:cs typeface="Gill Sans MT"/>
              </a:rPr>
              <a:t>body</a:t>
            </a:r>
            <a:r>
              <a:rPr sz="1900" spc="-40" dirty="0">
                <a:latin typeface="Gill Sans MT"/>
                <a:cs typeface="Gill Sans MT"/>
              </a:rPr>
              <a:t> </a:t>
            </a:r>
            <a:r>
              <a:rPr sz="1900" spc="-25" dirty="0">
                <a:latin typeface="Gill Sans MT"/>
                <a:cs typeface="Gill Sans MT"/>
              </a:rPr>
              <a:t>to </a:t>
            </a:r>
            <a:r>
              <a:rPr sz="1900" dirty="0">
                <a:latin typeface="Gill Sans MT"/>
                <a:cs typeface="Gill Sans MT"/>
              </a:rPr>
              <a:t>consider</a:t>
            </a:r>
            <a:r>
              <a:rPr sz="1900" spc="-25" dirty="0">
                <a:latin typeface="Gill Sans MT"/>
                <a:cs typeface="Gill Sans MT"/>
              </a:rPr>
              <a:t> </a:t>
            </a:r>
            <a:r>
              <a:rPr sz="1900" dirty="0">
                <a:latin typeface="Gill Sans MT"/>
                <a:cs typeface="Gill Sans MT"/>
              </a:rPr>
              <a:t>the</a:t>
            </a:r>
            <a:r>
              <a:rPr sz="1900" spc="-15" dirty="0">
                <a:latin typeface="Gill Sans MT"/>
                <a:cs typeface="Gill Sans MT"/>
              </a:rPr>
              <a:t> </a:t>
            </a:r>
            <a:r>
              <a:rPr sz="1900" spc="-35" dirty="0">
                <a:latin typeface="Gill Sans MT"/>
                <a:cs typeface="Gill Sans MT"/>
              </a:rPr>
              <a:t>character,</a:t>
            </a:r>
            <a:r>
              <a:rPr sz="1900" spc="-170" dirty="0">
                <a:latin typeface="Gill Sans MT"/>
                <a:cs typeface="Gill Sans MT"/>
              </a:rPr>
              <a:t> </a:t>
            </a:r>
            <a:r>
              <a:rPr sz="1900" dirty="0">
                <a:latin typeface="Gill Sans MT"/>
                <a:cs typeface="Gill Sans MT"/>
              </a:rPr>
              <a:t>alleged</a:t>
            </a:r>
            <a:r>
              <a:rPr sz="1900" spc="-20" dirty="0">
                <a:latin typeface="Gill Sans MT"/>
                <a:cs typeface="Gill Sans MT"/>
              </a:rPr>
              <a:t> </a:t>
            </a:r>
            <a:r>
              <a:rPr sz="1900" spc="-10" dirty="0">
                <a:latin typeface="Gill Sans MT"/>
                <a:cs typeface="Gill Sans MT"/>
              </a:rPr>
              <a:t>misconduct, professional</a:t>
            </a:r>
            <a:r>
              <a:rPr sz="1900" spc="-55" dirty="0">
                <a:latin typeface="Gill Sans MT"/>
                <a:cs typeface="Gill Sans MT"/>
              </a:rPr>
              <a:t> </a:t>
            </a:r>
            <a:r>
              <a:rPr sz="1900" dirty="0">
                <a:latin typeface="Gill Sans MT"/>
                <a:cs typeface="Gill Sans MT"/>
              </a:rPr>
              <a:t>competence</a:t>
            </a:r>
            <a:r>
              <a:rPr sz="1900" spc="-25" dirty="0">
                <a:latin typeface="Gill Sans MT"/>
                <a:cs typeface="Gill Sans MT"/>
              </a:rPr>
              <a:t> </a:t>
            </a:r>
            <a:r>
              <a:rPr sz="1900" dirty="0">
                <a:latin typeface="Gill Sans MT"/>
                <a:cs typeface="Gill Sans MT"/>
              </a:rPr>
              <a:t>or</a:t>
            </a:r>
            <a:r>
              <a:rPr sz="1900" spc="-50" dirty="0">
                <a:latin typeface="Gill Sans MT"/>
                <a:cs typeface="Gill Sans MT"/>
              </a:rPr>
              <a:t> </a:t>
            </a:r>
            <a:r>
              <a:rPr sz="1900" spc="-10" dirty="0">
                <a:latin typeface="Gill Sans MT"/>
                <a:cs typeface="Gill Sans MT"/>
              </a:rPr>
              <a:t>physical</a:t>
            </a:r>
            <a:r>
              <a:rPr sz="1900" spc="-35" dirty="0">
                <a:latin typeface="Gill Sans MT"/>
                <a:cs typeface="Gill Sans MT"/>
              </a:rPr>
              <a:t> </a:t>
            </a:r>
            <a:r>
              <a:rPr sz="1900" dirty="0">
                <a:latin typeface="Gill Sans MT"/>
                <a:cs typeface="Gill Sans MT"/>
              </a:rPr>
              <a:t>or</a:t>
            </a:r>
            <a:r>
              <a:rPr sz="1900" spc="-50" dirty="0">
                <a:latin typeface="Gill Sans MT"/>
                <a:cs typeface="Gill Sans MT"/>
              </a:rPr>
              <a:t> </a:t>
            </a:r>
            <a:r>
              <a:rPr sz="1900" spc="-10" dirty="0">
                <a:latin typeface="Gill Sans MT"/>
                <a:cs typeface="Gill Sans MT"/>
              </a:rPr>
              <a:t>mental </a:t>
            </a:r>
            <a:r>
              <a:rPr sz="1900" dirty="0">
                <a:latin typeface="Gill Sans MT"/>
                <a:cs typeface="Gill Sans MT"/>
              </a:rPr>
              <a:t>health</a:t>
            </a:r>
            <a:r>
              <a:rPr sz="1900" spc="-35" dirty="0">
                <a:latin typeface="Gill Sans MT"/>
                <a:cs typeface="Gill Sans MT"/>
              </a:rPr>
              <a:t> </a:t>
            </a:r>
            <a:r>
              <a:rPr sz="1900" dirty="0">
                <a:latin typeface="Gill Sans MT"/>
                <a:cs typeface="Gill Sans MT"/>
              </a:rPr>
              <a:t>of</a:t>
            </a:r>
            <a:r>
              <a:rPr sz="1900" spc="-30" dirty="0">
                <a:latin typeface="Gill Sans MT"/>
                <a:cs typeface="Gill Sans MT"/>
              </a:rPr>
              <a:t> </a:t>
            </a:r>
            <a:r>
              <a:rPr sz="1900" dirty="0">
                <a:latin typeface="Gill Sans MT"/>
                <a:cs typeface="Gill Sans MT"/>
              </a:rPr>
              <a:t>a</a:t>
            </a:r>
            <a:r>
              <a:rPr sz="1900" spc="-15" dirty="0">
                <a:latin typeface="Gill Sans MT"/>
                <a:cs typeface="Gill Sans MT"/>
              </a:rPr>
              <a:t> </a:t>
            </a:r>
            <a:r>
              <a:rPr sz="1900" dirty="0">
                <a:latin typeface="Gill Sans MT"/>
                <a:cs typeface="Gill Sans MT"/>
              </a:rPr>
              <a:t>person.</a:t>
            </a:r>
            <a:r>
              <a:rPr sz="1900" spc="280" dirty="0">
                <a:latin typeface="Gill Sans MT"/>
                <a:cs typeface="Gill Sans MT"/>
              </a:rPr>
              <a:t> </a:t>
            </a:r>
            <a:r>
              <a:rPr sz="1900" dirty="0">
                <a:latin typeface="Gill Sans MT"/>
                <a:cs typeface="Gill Sans MT"/>
              </a:rPr>
              <a:t>NRS</a:t>
            </a:r>
            <a:r>
              <a:rPr sz="1900" spc="-15" dirty="0">
                <a:latin typeface="Gill Sans MT"/>
                <a:cs typeface="Gill Sans MT"/>
              </a:rPr>
              <a:t> </a:t>
            </a:r>
            <a:r>
              <a:rPr sz="1900" spc="-10" dirty="0">
                <a:latin typeface="Gill Sans MT"/>
                <a:cs typeface="Gill Sans MT"/>
              </a:rPr>
              <a:t>241.030</a:t>
            </a:r>
            <a:endParaRPr sz="1900">
              <a:latin typeface="Gill Sans MT"/>
              <a:cs typeface="Gill Sans MT"/>
            </a:endParaRPr>
          </a:p>
          <a:p>
            <a:pPr marL="641985" lvl="1" indent="-304800">
              <a:lnSpc>
                <a:spcPct val="100000"/>
              </a:lnSpc>
              <a:spcBef>
                <a:spcPts val="790"/>
              </a:spcBef>
              <a:buClr>
                <a:srgbClr val="4590B8"/>
              </a:buClr>
              <a:buSzPct val="91176"/>
              <a:buFont typeface="Wingdings 2"/>
              <a:buChar char=""/>
              <a:tabLst>
                <a:tab pos="641985" algn="l"/>
              </a:tabLst>
            </a:pPr>
            <a:r>
              <a:rPr sz="1700" dirty="0">
                <a:latin typeface="Gill Sans MT"/>
                <a:cs typeface="Gill Sans MT"/>
              </a:rPr>
              <a:t>May</a:t>
            </a:r>
            <a:r>
              <a:rPr sz="1700" spc="-25" dirty="0">
                <a:latin typeface="Gill Sans MT"/>
                <a:cs typeface="Gill Sans MT"/>
              </a:rPr>
              <a:t> </a:t>
            </a:r>
            <a:r>
              <a:rPr sz="1700" dirty="0">
                <a:latin typeface="Gill Sans MT"/>
                <a:cs typeface="Gill Sans MT"/>
              </a:rPr>
              <a:t>also</a:t>
            </a:r>
            <a:r>
              <a:rPr sz="1700" spc="-20" dirty="0">
                <a:latin typeface="Gill Sans MT"/>
                <a:cs typeface="Gill Sans MT"/>
              </a:rPr>
              <a:t> </a:t>
            </a:r>
            <a:r>
              <a:rPr sz="1700" dirty="0">
                <a:latin typeface="Gill Sans MT"/>
                <a:cs typeface="Gill Sans MT"/>
              </a:rPr>
              <a:t>be</a:t>
            </a:r>
            <a:r>
              <a:rPr sz="1700" spc="-15" dirty="0">
                <a:latin typeface="Gill Sans MT"/>
                <a:cs typeface="Gill Sans MT"/>
              </a:rPr>
              <a:t> </a:t>
            </a:r>
            <a:r>
              <a:rPr sz="1700" dirty="0">
                <a:latin typeface="Gill Sans MT"/>
                <a:cs typeface="Gill Sans MT"/>
              </a:rPr>
              <a:t>held</a:t>
            </a:r>
            <a:r>
              <a:rPr sz="1700" spc="-30" dirty="0">
                <a:latin typeface="Gill Sans MT"/>
                <a:cs typeface="Gill Sans MT"/>
              </a:rPr>
              <a:t> </a:t>
            </a:r>
            <a:r>
              <a:rPr sz="1700" dirty="0">
                <a:latin typeface="Gill Sans MT"/>
                <a:cs typeface="Gill Sans MT"/>
              </a:rPr>
              <a:t>to</a:t>
            </a:r>
            <a:r>
              <a:rPr sz="1700" spc="-15" dirty="0">
                <a:latin typeface="Gill Sans MT"/>
                <a:cs typeface="Gill Sans MT"/>
              </a:rPr>
              <a:t> </a:t>
            </a:r>
            <a:r>
              <a:rPr sz="1700" dirty="0">
                <a:latin typeface="Gill Sans MT"/>
                <a:cs typeface="Gill Sans MT"/>
              </a:rPr>
              <a:t>grade</a:t>
            </a:r>
            <a:r>
              <a:rPr sz="1700" spc="-35" dirty="0">
                <a:latin typeface="Gill Sans MT"/>
                <a:cs typeface="Gill Sans MT"/>
              </a:rPr>
              <a:t> </a:t>
            </a:r>
            <a:r>
              <a:rPr sz="1700" spc="-10" dirty="0">
                <a:latin typeface="Gill Sans MT"/>
                <a:cs typeface="Gill Sans MT"/>
              </a:rPr>
              <a:t>examinations.</a:t>
            </a:r>
            <a:endParaRPr sz="1700">
              <a:latin typeface="Gill Sans MT"/>
              <a:cs typeface="Gill Sans MT"/>
            </a:endParaRPr>
          </a:p>
          <a:p>
            <a:pPr marL="318770" indent="-306070">
              <a:lnSpc>
                <a:spcPct val="100000"/>
              </a:lnSpc>
              <a:spcBef>
                <a:spcPts val="819"/>
              </a:spcBef>
              <a:buClr>
                <a:srgbClr val="4590B8"/>
              </a:buClr>
              <a:buSzPct val="92105"/>
              <a:buFont typeface="Wingdings 2"/>
              <a:buChar char=""/>
              <a:tabLst>
                <a:tab pos="318770" algn="l"/>
              </a:tabLst>
            </a:pPr>
            <a:r>
              <a:rPr sz="1900" spc="-10" dirty="0">
                <a:latin typeface="Gill Sans MT"/>
                <a:cs typeface="Gill Sans MT"/>
              </a:rPr>
              <a:t>Exceptions:</a:t>
            </a:r>
            <a:endParaRPr sz="1900">
              <a:latin typeface="Gill Sans MT"/>
              <a:cs typeface="Gill Sans MT"/>
            </a:endParaRPr>
          </a:p>
          <a:p>
            <a:pPr marL="641985" lvl="1" indent="-304800">
              <a:lnSpc>
                <a:spcPct val="100000"/>
              </a:lnSpc>
              <a:spcBef>
                <a:spcPts val="815"/>
              </a:spcBef>
              <a:buClr>
                <a:srgbClr val="4590B8"/>
              </a:buClr>
              <a:buSzPct val="91176"/>
              <a:buFont typeface="Wingdings 2"/>
              <a:buChar char=""/>
              <a:tabLst>
                <a:tab pos="641985" algn="l"/>
              </a:tabLst>
            </a:pPr>
            <a:r>
              <a:rPr sz="1700" dirty="0">
                <a:latin typeface="Gill Sans MT"/>
                <a:cs typeface="Gill Sans MT"/>
              </a:rPr>
              <a:t>Appointment</a:t>
            </a:r>
            <a:r>
              <a:rPr sz="1700" spc="-25" dirty="0">
                <a:latin typeface="Gill Sans MT"/>
                <a:cs typeface="Gill Sans MT"/>
              </a:rPr>
              <a:t> </a:t>
            </a:r>
            <a:r>
              <a:rPr sz="1700" dirty="0">
                <a:latin typeface="Gill Sans MT"/>
                <a:cs typeface="Gill Sans MT"/>
              </a:rPr>
              <a:t>of</a:t>
            </a:r>
            <a:r>
              <a:rPr sz="1700" spc="-10" dirty="0">
                <a:latin typeface="Gill Sans MT"/>
                <a:cs typeface="Gill Sans MT"/>
              </a:rPr>
              <a:t> </a:t>
            </a:r>
            <a:r>
              <a:rPr sz="1700" dirty="0">
                <a:latin typeface="Gill Sans MT"/>
                <a:cs typeface="Gill Sans MT"/>
              </a:rPr>
              <a:t>a</a:t>
            </a:r>
            <a:r>
              <a:rPr sz="1700" spc="-15" dirty="0">
                <a:latin typeface="Gill Sans MT"/>
                <a:cs typeface="Gill Sans MT"/>
              </a:rPr>
              <a:t> </a:t>
            </a:r>
            <a:r>
              <a:rPr sz="1700" dirty="0">
                <a:latin typeface="Gill Sans MT"/>
                <a:cs typeface="Gill Sans MT"/>
              </a:rPr>
              <a:t>member</a:t>
            </a:r>
            <a:r>
              <a:rPr sz="1700" spc="-15" dirty="0">
                <a:latin typeface="Gill Sans MT"/>
                <a:cs typeface="Gill Sans MT"/>
              </a:rPr>
              <a:t> </a:t>
            </a:r>
            <a:r>
              <a:rPr sz="1700" dirty="0">
                <a:latin typeface="Gill Sans MT"/>
                <a:cs typeface="Gill Sans MT"/>
              </a:rPr>
              <a:t>to</a:t>
            </a:r>
            <a:r>
              <a:rPr sz="1700" spc="-20" dirty="0">
                <a:latin typeface="Gill Sans MT"/>
                <a:cs typeface="Gill Sans MT"/>
              </a:rPr>
              <a:t> </a:t>
            </a:r>
            <a:r>
              <a:rPr sz="1700" dirty="0">
                <a:latin typeface="Gill Sans MT"/>
                <a:cs typeface="Gill Sans MT"/>
              </a:rPr>
              <a:t>the</a:t>
            </a:r>
            <a:r>
              <a:rPr sz="1700" spc="-20" dirty="0">
                <a:latin typeface="Gill Sans MT"/>
                <a:cs typeface="Gill Sans MT"/>
              </a:rPr>
              <a:t> </a:t>
            </a:r>
            <a:r>
              <a:rPr sz="1700" dirty="0">
                <a:latin typeface="Gill Sans MT"/>
                <a:cs typeface="Gill Sans MT"/>
              </a:rPr>
              <a:t>public</a:t>
            </a:r>
            <a:r>
              <a:rPr sz="1700" spc="-5" dirty="0">
                <a:latin typeface="Gill Sans MT"/>
                <a:cs typeface="Gill Sans MT"/>
              </a:rPr>
              <a:t> </a:t>
            </a:r>
            <a:r>
              <a:rPr sz="1700" spc="-20" dirty="0">
                <a:latin typeface="Gill Sans MT"/>
                <a:cs typeface="Gill Sans MT"/>
              </a:rPr>
              <a:t>body</a:t>
            </a:r>
            <a:endParaRPr sz="1700">
              <a:latin typeface="Gill Sans MT"/>
              <a:cs typeface="Gill Sans MT"/>
            </a:endParaRPr>
          </a:p>
          <a:p>
            <a:pPr marL="641985" lvl="1" indent="-304800">
              <a:lnSpc>
                <a:spcPct val="100000"/>
              </a:lnSpc>
              <a:spcBef>
                <a:spcPts val="800"/>
              </a:spcBef>
              <a:buClr>
                <a:srgbClr val="4590B8"/>
              </a:buClr>
              <a:buSzPct val="91176"/>
              <a:buFont typeface="Wingdings 2"/>
              <a:buChar char=""/>
              <a:tabLst>
                <a:tab pos="641985" algn="l"/>
              </a:tabLst>
            </a:pPr>
            <a:r>
              <a:rPr sz="1700" dirty="0">
                <a:latin typeface="Gill Sans MT"/>
                <a:cs typeface="Gill Sans MT"/>
              </a:rPr>
              <a:t>Consider</a:t>
            </a:r>
            <a:r>
              <a:rPr sz="1700" spc="-30" dirty="0">
                <a:latin typeface="Gill Sans MT"/>
                <a:cs typeface="Gill Sans MT"/>
              </a:rPr>
              <a:t> </a:t>
            </a:r>
            <a:r>
              <a:rPr sz="1700" dirty="0">
                <a:latin typeface="Gill Sans MT"/>
                <a:cs typeface="Gill Sans MT"/>
              </a:rPr>
              <a:t>the</a:t>
            </a:r>
            <a:r>
              <a:rPr sz="1700" spc="-20" dirty="0">
                <a:latin typeface="Gill Sans MT"/>
                <a:cs typeface="Gill Sans MT"/>
              </a:rPr>
              <a:t> </a:t>
            </a:r>
            <a:r>
              <a:rPr sz="1700" dirty="0">
                <a:latin typeface="Gill Sans MT"/>
                <a:cs typeface="Gill Sans MT"/>
              </a:rPr>
              <a:t>chief</a:t>
            </a:r>
            <a:r>
              <a:rPr sz="1700" spc="-5" dirty="0">
                <a:latin typeface="Gill Sans MT"/>
                <a:cs typeface="Gill Sans MT"/>
              </a:rPr>
              <a:t> </a:t>
            </a:r>
            <a:r>
              <a:rPr sz="1700" dirty="0">
                <a:latin typeface="Gill Sans MT"/>
                <a:cs typeface="Gill Sans MT"/>
              </a:rPr>
              <a:t>officer</a:t>
            </a:r>
            <a:r>
              <a:rPr sz="1700" spc="-25" dirty="0">
                <a:latin typeface="Gill Sans MT"/>
                <a:cs typeface="Gill Sans MT"/>
              </a:rPr>
              <a:t> </a:t>
            </a:r>
            <a:r>
              <a:rPr sz="1700" dirty="0">
                <a:latin typeface="Gill Sans MT"/>
                <a:cs typeface="Gill Sans MT"/>
              </a:rPr>
              <a:t>of</a:t>
            </a:r>
            <a:r>
              <a:rPr sz="1700" spc="-5" dirty="0">
                <a:latin typeface="Gill Sans MT"/>
                <a:cs typeface="Gill Sans MT"/>
              </a:rPr>
              <a:t> </a:t>
            </a:r>
            <a:r>
              <a:rPr sz="1700" dirty="0">
                <a:latin typeface="Gill Sans MT"/>
                <a:cs typeface="Gill Sans MT"/>
              </a:rPr>
              <a:t>the</a:t>
            </a:r>
            <a:r>
              <a:rPr sz="1700" spc="-15" dirty="0">
                <a:latin typeface="Gill Sans MT"/>
                <a:cs typeface="Gill Sans MT"/>
              </a:rPr>
              <a:t> </a:t>
            </a:r>
            <a:r>
              <a:rPr sz="1700" spc="-10" dirty="0">
                <a:latin typeface="Gill Sans MT"/>
                <a:cs typeface="Gill Sans MT"/>
              </a:rPr>
              <a:t>body/agency</a:t>
            </a:r>
            <a:endParaRPr sz="1700">
              <a:latin typeface="Gill Sans MT"/>
              <a:cs typeface="Gill Sans MT"/>
            </a:endParaRPr>
          </a:p>
          <a:p>
            <a:pPr marL="318770" indent="-306070">
              <a:lnSpc>
                <a:spcPct val="100000"/>
              </a:lnSpc>
              <a:spcBef>
                <a:spcPts val="825"/>
              </a:spcBef>
              <a:buClr>
                <a:srgbClr val="4590B8"/>
              </a:buClr>
              <a:buSzPct val="92105"/>
              <a:buFont typeface="Wingdings 2"/>
              <a:buChar char=""/>
              <a:tabLst>
                <a:tab pos="318770" algn="l"/>
              </a:tabLst>
            </a:pPr>
            <a:r>
              <a:rPr sz="1900" dirty="0">
                <a:latin typeface="Gill Sans MT"/>
                <a:cs typeface="Gill Sans MT"/>
              </a:rPr>
              <a:t>Action</a:t>
            </a:r>
            <a:r>
              <a:rPr sz="1900" spc="-35" dirty="0">
                <a:latin typeface="Gill Sans MT"/>
                <a:cs typeface="Gill Sans MT"/>
              </a:rPr>
              <a:t> </a:t>
            </a:r>
            <a:r>
              <a:rPr sz="1900" dirty="0">
                <a:latin typeface="Gill Sans MT"/>
                <a:cs typeface="Gill Sans MT"/>
              </a:rPr>
              <a:t>must</a:t>
            </a:r>
            <a:r>
              <a:rPr sz="1900" spc="-35" dirty="0">
                <a:latin typeface="Gill Sans MT"/>
                <a:cs typeface="Gill Sans MT"/>
              </a:rPr>
              <a:t> </a:t>
            </a:r>
            <a:r>
              <a:rPr sz="1900" dirty="0">
                <a:latin typeface="Gill Sans MT"/>
                <a:cs typeface="Gill Sans MT"/>
              </a:rPr>
              <a:t>still</a:t>
            </a:r>
            <a:r>
              <a:rPr sz="1900" spc="-70" dirty="0">
                <a:latin typeface="Gill Sans MT"/>
                <a:cs typeface="Gill Sans MT"/>
              </a:rPr>
              <a:t> </a:t>
            </a:r>
            <a:r>
              <a:rPr sz="1900" dirty="0">
                <a:latin typeface="Gill Sans MT"/>
                <a:cs typeface="Gill Sans MT"/>
              </a:rPr>
              <a:t>occur</a:t>
            </a:r>
            <a:r>
              <a:rPr sz="1900" spc="-15" dirty="0">
                <a:latin typeface="Gill Sans MT"/>
                <a:cs typeface="Gill Sans MT"/>
              </a:rPr>
              <a:t> </a:t>
            </a:r>
            <a:r>
              <a:rPr sz="1900" dirty="0">
                <a:latin typeface="Gill Sans MT"/>
                <a:cs typeface="Gill Sans MT"/>
              </a:rPr>
              <a:t>during</a:t>
            </a:r>
            <a:r>
              <a:rPr sz="1900" spc="-50" dirty="0">
                <a:latin typeface="Gill Sans MT"/>
                <a:cs typeface="Gill Sans MT"/>
              </a:rPr>
              <a:t> </a:t>
            </a:r>
            <a:r>
              <a:rPr sz="1900" dirty="0">
                <a:latin typeface="Gill Sans MT"/>
                <a:cs typeface="Gill Sans MT"/>
              </a:rPr>
              <a:t>a</a:t>
            </a:r>
            <a:r>
              <a:rPr sz="1900" spc="-45" dirty="0">
                <a:latin typeface="Gill Sans MT"/>
                <a:cs typeface="Gill Sans MT"/>
              </a:rPr>
              <a:t> </a:t>
            </a:r>
            <a:r>
              <a:rPr sz="1900" dirty="0">
                <a:latin typeface="Gill Sans MT"/>
                <a:cs typeface="Gill Sans MT"/>
              </a:rPr>
              <a:t>public</a:t>
            </a:r>
            <a:r>
              <a:rPr sz="1900" spc="-40" dirty="0">
                <a:latin typeface="Gill Sans MT"/>
                <a:cs typeface="Gill Sans MT"/>
              </a:rPr>
              <a:t> </a:t>
            </a:r>
            <a:r>
              <a:rPr sz="1900" spc="-10" dirty="0">
                <a:latin typeface="Gill Sans MT"/>
                <a:cs typeface="Gill Sans MT"/>
              </a:rPr>
              <a:t>meeting.</a:t>
            </a:r>
            <a:endParaRPr sz="1900">
              <a:latin typeface="Gill Sans MT"/>
              <a:cs typeface="Gill Sans MT"/>
            </a:endParaRPr>
          </a:p>
        </p:txBody>
      </p:sp>
      <p:sp>
        <p:nvSpPr>
          <p:cNvPr id="4" name="object 4"/>
          <p:cNvSpPr txBox="1"/>
          <p:nvPr/>
        </p:nvSpPr>
        <p:spPr>
          <a:xfrm>
            <a:off x="6267958" y="2113390"/>
            <a:ext cx="5337175" cy="3045063"/>
          </a:xfrm>
          <a:prstGeom prst="rect">
            <a:avLst/>
          </a:prstGeom>
        </p:spPr>
        <p:txBody>
          <a:bodyPr vert="horz" wrap="square" lIns="0" tIns="120014" rIns="0" bIns="0" rtlCol="0">
            <a:spAutoFit/>
          </a:bodyPr>
          <a:lstStyle/>
          <a:p>
            <a:pPr marR="62865" algn="ctr">
              <a:lnSpc>
                <a:spcPct val="100000"/>
              </a:lnSpc>
              <a:spcBef>
                <a:spcPts val="944"/>
              </a:spcBef>
            </a:pPr>
            <a:r>
              <a:rPr sz="2000" spc="-45" dirty="0">
                <a:latin typeface="Gill Sans MT"/>
                <a:cs typeface="Gill Sans MT"/>
              </a:rPr>
              <a:t>VIRTUAL</a:t>
            </a:r>
            <a:r>
              <a:rPr sz="2000" spc="-165" dirty="0">
                <a:latin typeface="Gill Sans MT"/>
                <a:cs typeface="Gill Sans MT"/>
              </a:rPr>
              <a:t> </a:t>
            </a:r>
            <a:r>
              <a:rPr sz="2000" spc="-10" dirty="0">
                <a:latin typeface="Gill Sans MT"/>
                <a:cs typeface="Gill Sans MT"/>
              </a:rPr>
              <a:t>ATTENDANCE</a:t>
            </a:r>
            <a:endParaRPr sz="2000" dirty="0">
              <a:latin typeface="Gill Sans MT"/>
              <a:cs typeface="Gill Sans MT"/>
            </a:endParaRPr>
          </a:p>
          <a:p>
            <a:pPr marL="317500" marR="273050" indent="-305435" algn="just">
              <a:lnSpc>
                <a:spcPts val="2160"/>
              </a:lnSpc>
              <a:spcBef>
                <a:spcPts val="1115"/>
              </a:spcBef>
              <a:buClr>
                <a:srgbClr val="4590B8"/>
              </a:buClr>
              <a:buSzPct val="90000"/>
              <a:buFont typeface="Wingdings 2"/>
              <a:buChar char=""/>
              <a:tabLst>
                <a:tab pos="318770" algn="l"/>
              </a:tabLst>
            </a:pPr>
            <a:r>
              <a:rPr sz="2000" dirty="0">
                <a:latin typeface="Gill Sans MT"/>
                <a:cs typeface="Gill Sans MT"/>
              </a:rPr>
              <a:t>Members</a:t>
            </a:r>
            <a:r>
              <a:rPr sz="2000" spc="-40" dirty="0">
                <a:latin typeface="Gill Sans MT"/>
                <a:cs typeface="Gill Sans MT"/>
              </a:rPr>
              <a:t> </a:t>
            </a:r>
            <a:r>
              <a:rPr sz="2000" dirty="0">
                <a:latin typeface="Gill Sans MT"/>
                <a:cs typeface="Gill Sans MT"/>
              </a:rPr>
              <a:t>of</a:t>
            </a:r>
            <a:r>
              <a:rPr sz="2000" spc="-35" dirty="0">
                <a:latin typeface="Gill Sans MT"/>
                <a:cs typeface="Gill Sans MT"/>
              </a:rPr>
              <a:t> </a:t>
            </a:r>
            <a:r>
              <a:rPr sz="2000" dirty="0">
                <a:latin typeface="Gill Sans MT"/>
                <a:cs typeface="Gill Sans MT"/>
              </a:rPr>
              <a:t>public</a:t>
            </a:r>
            <a:r>
              <a:rPr sz="2000" spc="-55" dirty="0">
                <a:latin typeface="Gill Sans MT"/>
                <a:cs typeface="Gill Sans MT"/>
              </a:rPr>
              <a:t> </a:t>
            </a:r>
            <a:r>
              <a:rPr sz="2000" dirty="0">
                <a:latin typeface="Gill Sans MT"/>
                <a:cs typeface="Gill Sans MT"/>
              </a:rPr>
              <a:t>bodies</a:t>
            </a:r>
            <a:r>
              <a:rPr sz="2000" spc="-40" dirty="0">
                <a:latin typeface="Gill Sans MT"/>
                <a:cs typeface="Gill Sans MT"/>
              </a:rPr>
              <a:t> </a:t>
            </a:r>
            <a:r>
              <a:rPr sz="2000" dirty="0">
                <a:latin typeface="Gill Sans MT"/>
                <a:cs typeface="Gill Sans MT"/>
              </a:rPr>
              <a:t>may</a:t>
            </a:r>
            <a:r>
              <a:rPr sz="2000" spc="-25" dirty="0">
                <a:latin typeface="Gill Sans MT"/>
                <a:cs typeface="Gill Sans MT"/>
              </a:rPr>
              <a:t> </a:t>
            </a:r>
            <a:r>
              <a:rPr sz="2000" dirty="0">
                <a:latin typeface="Gill Sans MT"/>
                <a:cs typeface="Gill Sans MT"/>
              </a:rPr>
              <a:t>attend</a:t>
            </a:r>
            <a:r>
              <a:rPr sz="2000" spc="-50" dirty="0">
                <a:latin typeface="Gill Sans MT"/>
                <a:cs typeface="Gill Sans MT"/>
              </a:rPr>
              <a:t> </a:t>
            </a:r>
            <a:r>
              <a:rPr sz="2000" spc="-10" dirty="0">
                <a:latin typeface="Gill Sans MT"/>
                <a:cs typeface="Gill Sans MT"/>
              </a:rPr>
              <a:t>virtually 	</a:t>
            </a:r>
            <a:r>
              <a:rPr lang="en-US" sz="2000" dirty="0">
                <a:latin typeface="Gill Sans MT"/>
                <a:cs typeface="Gill Sans MT"/>
              </a:rPr>
              <a:t>so long as a physical location for public to attend and provide public comment is provided.</a:t>
            </a:r>
            <a:r>
              <a:rPr sz="2000" spc="-10" dirty="0">
                <a:latin typeface="Gill Sans MT"/>
                <a:cs typeface="Gill Sans MT"/>
              </a:rPr>
              <a:t>.</a:t>
            </a:r>
            <a:endParaRPr sz="2000" dirty="0">
              <a:latin typeface="Gill Sans MT"/>
              <a:cs typeface="Gill Sans MT"/>
            </a:endParaRPr>
          </a:p>
          <a:p>
            <a:pPr marL="317500" marR="183515" indent="-305435" algn="just">
              <a:lnSpc>
                <a:spcPts val="2160"/>
              </a:lnSpc>
              <a:spcBef>
                <a:spcPts val="1105"/>
              </a:spcBef>
              <a:buClr>
                <a:srgbClr val="4590B8"/>
              </a:buClr>
              <a:buSzPct val="90000"/>
              <a:buFont typeface="Wingdings 2"/>
              <a:buChar char=""/>
              <a:tabLst>
                <a:tab pos="318770" algn="l"/>
              </a:tabLst>
            </a:pPr>
            <a:r>
              <a:rPr sz="2000" dirty="0">
                <a:latin typeface="Gill Sans MT"/>
                <a:cs typeface="Gill Sans MT"/>
              </a:rPr>
              <a:t>Public</a:t>
            </a:r>
            <a:r>
              <a:rPr sz="2000" spc="-40" dirty="0">
                <a:latin typeface="Gill Sans MT"/>
                <a:cs typeface="Gill Sans MT"/>
              </a:rPr>
              <a:t> </a:t>
            </a:r>
            <a:r>
              <a:rPr sz="2000" dirty="0">
                <a:latin typeface="Gill Sans MT"/>
                <a:cs typeface="Gill Sans MT"/>
              </a:rPr>
              <a:t>must</a:t>
            </a:r>
            <a:r>
              <a:rPr sz="2000" spc="-35" dirty="0">
                <a:latin typeface="Gill Sans MT"/>
                <a:cs typeface="Gill Sans MT"/>
              </a:rPr>
              <a:t> </a:t>
            </a:r>
            <a:r>
              <a:rPr sz="2000" dirty="0">
                <a:latin typeface="Gill Sans MT"/>
                <a:cs typeface="Gill Sans MT"/>
              </a:rPr>
              <a:t>be able</a:t>
            </a:r>
            <a:r>
              <a:rPr sz="2000" spc="-40" dirty="0">
                <a:latin typeface="Gill Sans MT"/>
                <a:cs typeface="Gill Sans MT"/>
              </a:rPr>
              <a:t> </a:t>
            </a:r>
            <a:r>
              <a:rPr sz="2000" dirty="0">
                <a:latin typeface="Gill Sans MT"/>
                <a:cs typeface="Gill Sans MT"/>
              </a:rPr>
              <a:t>to</a:t>
            </a:r>
            <a:r>
              <a:rPr sz="2000" spc="-25" dirty="0">
                <a:latin typeface="Gill Sans MT"/>
                <a:cs typeface="Gill Sans MT"/>
              </a:rPr>
              <a:t> </a:t>
            </a:r>
            <a:r>
              <a:rPr sz="2000" dirty="0">
                <a:latin typeface="Gill Sans MT"/>
                <a:cs typeface="Gill Sans MT"/>
              </a:rPr>
              <a:t>hear</a:t>
            </a:r>
            <a:r>
              <a:rPr sz="2000" spc="-30" dirty="0">
                <a:latin typeface="Gill Sans MT"/>
                <a:cs typeface="Gill Sans MT"/>
              </a:rPr>
              <a:t> </a:t>
            </a:r>
            <a:r>
              <a:rPr sz="2000" dirty="0">
                <a:latin typeface="Gill Sans MT"/>
                <a:cs typeface="Gill Sans MT"/>
              </a:rPr>
              <a:t>and</a:t>
            </a:r>
            <a:r>
              <a:rPr sz="2000" spc="-25" dirty="0">
                <a:latin typeface="Gill Sans MT"/>
                <a:cs typeface="Gill Sans MT"/>
              </a:rPr>
              <a:t> </a:t>
            </a:r>
            <a:r>
              <a:rPr sz="2000" dirty="0">
                <a:latin typeface="Gill Sans MT"/>
                <a:cs typeface="Gill Sans MT"/>
              </a:rPr>
              <a:t>observe</a:t>
            </a:r>
            <a:r>
              <a:rPr sz="2000" spc="-25" dirty="0">
                <a:latin typeface="Gill Sans MT"/>
                <a:cs typeface="Gill Sans MT"/>
              </a:rPr>
              <a:t> </a:t>
            </a:r>
            <a:r>
              <a:rPr sz="2000" dirty="0">
                <a:latin typeface="Gill Sans MT"/>
                <a:cs typeface="Gill Sans MT"/>
              </a:rPr>
              <a:t>to</a:t>
            </a:r>
            <a:r>
              <a:rPr sz="2000" spc="-20" dirty="0">
                <a:latin typeface="Gill Sans MT"/>
                <a:cs typeface="Gill Sans MT"/>
              </a:rPr>
              <a:t> </a:t>
            </a:r>
            <a:r>
              <a:rPr sz="2000" spc="-25" dirty="0">
                <a:latin typeface="Gill Sans MT"/>
                <a:cs typeface="Gill Sans MT"/>
              </a:rPr>
              <a:t>the 	</a:t>
            </a:r>
            <a:r>
              <a:rPr sz="2000" dirty="0">
                <a:latin typeface="Gill Sans MT"/>
                <a:cs typeface="Gill Sans MT"/>
              </a:rPr>
              <a:t>same</a:t>
            </a:r>
            <a:r>
              <a:rPr sz="2000" spc="-40" dirty="0">
                <a:latin typeface="Gill Sans MT"/>
                <a:cs typeface="Gill Sans MT"/>
              </a:rPr>
              <a:t> </a:t>
            </a:r>
            <a:r>
              <a:rPr sz="2000" dirty="0">
                <a:latin typeface="Gill Sans MT"/>
                <a:cs typeface="Gill Sans MT"/>
              </a:rPr>
              <a:t>level</a:t>
            </a:r>
            <a:r>
              <a:rPr sz="2000" spc="-55" dirty="0">
                <a:latin typeface="Gill Sans MT"/>
                <a:cs typeface="Gill Sans MT"/>
              </a:rPr>
              <a:t> </a:t>
            </a:r>
            <a:r>
              <a:rPr sz="2000" dirty="0">
                <a:latin typeface="Gill Sans MT"/>
                <a:cs typeface="Gill Sans MT"/>
              </a:rPr>
              <a:t>as</a:t>
            </a:r>
            <a:r>
              <a:rPr sz="2000" spc="-50" dirty="0">
                <a:latin typeface="Gill Sans MT"/>
                <a:cs typeface="Gill Sans MT"/>
              </a:rPr>
              <a:t> </a:t>
            </a:r>
            <a:r>
              <a:rPr sz="2000" spc="-10" dirty="0">
                <a:latin typeface="Gill Sans MT"/>
                <a:cs typeface="Gill Sans MT"/>
              </a:rPr>
              <a:t>members.</a:t>
            </a:r>
            <a:endParaRPr sz="2000" dirty="0">
              <a:latin typeface="Gill Sans MT"/>
              <a:cs typeface="Gill Sans MT"/>
            </a:endParaRPr>
          </a:p>
          <a:p>
            <a:pPr marL="641985" marR="762000" lvl="1" indent="-304800">
              <a:lnSpc>
                <a:spcPts val="1950"/>
              </a:lnSpc>
              <a:spcBef>
                <a:spcPts val="1035"/>
              </a:spcBef>
              <a:buClr>
                <a:srgbClr val="4590B8"/>
              </a:buClr>
              <a:buSzPct val="91666"/>
              <a:buFont typeface="Wingdings 2"/>
              <a:buChar char=""/>
              <a:tabLst>
                <a:tab pos="641985" algn="l"/>
              </a:tabLst>
            </a:pPr>
            <a:r>
              <a:rPr sz="1800" spc="-10" dirty="0">
                <a:latin typeface="Gill Sans MT"/>
                <a:cs typeface="Gill Sans MT"/>
              </a:rPr>
              <a:t>Pit-fall:</a:t>
            </a:r>
            <a:r>
              <a:rPr sz="1800" spc="-165" dirty="0">
                <a:latin typeface="Gill Sans MT"/>
                <a:cs typeface="Gill Sans MT"/>
              </a:rPr>
              <a:t> </a:t>
            </a:r>
            <a:r>
              <a:rPr sz="1800" dirty="0">
                <a:latin typeface="Gill Sans MT"/>
                <a:cs typeface="Gill Sans MT"/>
              </a:rPr>
              <a:t>chat</a:t>
            </a:r>
            <a:r>
              <a:rPr sz="1800" spc="-15" dirty="0">
                <a:latin typeface="Gill Sans MT"/>
                <a:cs typeface="Gill Sans MT"/>
              </a:rPr>
              <a:t> </a:t>
            </a:r>
            <a:r>
              <a:rPr sz="1800" dirty="0">
                <a:latin typeface="Gill Sans MT"/>
                <a:cs typeface="Gill Sans MT"/>
              </a:rPr>
              <a:t>function</a:t>
            </a:r>
            <a:r>
              <a:rPr sz="1800" spc="-25" dirty="0">
                <a:latin typeface="Gill Sans MT"/>
                <a:cs typeface="Gill Sans MT"/>
              </a:rPr>
              <a:t> </a:t>
            </a:r>
            <a:r>
              <a:rPr sz="1800" dirty="0">
                <a:latin typeface="Gill Sans MT"/>
                <a:cs typeface="Gill Sans MT"/>
              </a:rPr>
              <a:t>in</a:t>
            </a:r>
            <a:r>
              <a:rPr sz="1800" spc="-10" dirty="0">
                <a:latin typeface="Gill Sans MT"/>
                <a:cs typeface="Gill Sans MT"/>
              </a:rPr>
              <a:t> </a:t>
            </a:r>
            <a:r>
              <a:rPr sz="1800" dirty="0">
                <a:latin typeface="Gill Sans MT"/>
                <a:cs typeface="Gill Sans MT"/>
              </a:rPr>
              <a:t>remote</a:t>
            </a:r>
            <a:r>
              <a:rPr sz="1800" spc="-5" dirty="0">
                <a:latin typeface="Gill Sans MT"/>
                <a:cs typeface="Gill Sans MT"/>
              </a:rPr>
              <a:t> </a:t>
            </a:r>
            <a:r>
              <a:rPr sz="1800" spc="-10" dirty="0">
                <a:latin typeface="Gill Sans MT"/>
                <a:cs typeface="Gill Sans MT"/>
              </a:rPr>
              <a:t>technology system.</a:t>
            </a:r>
            <a:endParaRPr sz="1800" dirty="0">
              <a:latin typeface="Gill Sans MT"/>
              <a:cs typeface="Gill Sans MT"/>
            </a:endParaRPr>
          </a:p>
        </p:txBody>
      </p:sp>
      <p:sp>
        <p:nvSpPr>
          <p:cNvPr id="5" name="object 5"/>
          <p:cNvSpPr txBox="1"/>
          <p:nvPr/>
        </p:nvSpPr>
        <p:spPr>
          <a:xfrm>
            <a:off x="11391392" y="605403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590B8"/>
                </a:solidFill>
                <a:latin typeface="Gill Sans MT"/>
                <a:cs typeface="Gill Sans MT"/>
              </a:rPr>
              <a:t>10</a:t>
            </a:r>
            <a:endParaRPr sz="900">
              <a:latin typeface="Gill Sans MT"/>
              <a:cs typeface="Gill Sans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algn="ctr">
              <a:lnSpc>
                <a:spcPct val="100000"/>
              </a:lnSpc>
              <a:spcBef>
                <a:spcPts val="2555"/>
              </a:spcBef>
            </a:pPr>
            <a:r>
              <a:rPr sz="3600" dirty="0">
                <a:solidFill>
                  <a:srgbClr val="FFFFFF"/>
                </a:solidFill>
              </a:rPr>
              <a:t>What</a:t>
            </a:r>
            <a:r>
              <a:rPr sz="3600" spc="-55" dirty="0">
                <a:solidFill>
                  <a:srgbClr val="FFFFFF"/>
                </a:solidFill>
              </a:rPr>
              <a:t> </a:t>
            </a:r>
            <a:r>
              <a:rPr sz="3600" dirty="0">
                <a:solidFill>
                  <a:srgbClr val="FFFFFF"/>
                </a:solidFill>
              </a:rPr>
              <a:t>happens</a:t>
            </a:r>
            <a:r>
              <a:rPr sz="3600" spc="-55" dirty="0">
                <a:solidFill>
                  <a:srgbClr val="FFFFFF"/>
                </a:solidFill>
              </a:rPr>
              <a:t> </a:t>
            </a:r>
            <a:r>
              <a:rPr sz="3600" dirty="0">
                <a:solidFill>
                  <a:srgbClr val="FFFFFF"/>
                </a:solidFill>
              </a:rPr>
              <a:t>when</a:t>
            </a:r>
            <a:r>
              <a:rPr sz="3600" spc="-50" dirty="0">
                <a:solidFill>
                  <a:srgbClr val="FFFFFF"/>
                </a:solidFill>
              </a:rPr>
              <a:t> </a:t>
            </a:r>
            <a:r>
              <a:rPr sz="3600" dirty="0">
                <a:solidFill>
                  <a:srgbClr val="FFFFFF"/>
                </a:solidFill>
              </a:rPr>
              <a:t>the</a:t>
            </a:r>
            <a:r>
              <a:rPr sz="3600" spc="-55" dirty="0">
                <a:solidFill>
                  <a:srgbClr val="FFFFFF"/>
                </a:solidFill>
              </a:rPr>
              <a:t> </a:t>
            </a:r>
            <a:r>
              <a:rPr sz="3600" dirty="0">
                <a:solidFill>
                  <a:srgbClr val="FFFFFF"/>
                </a:solidFill>
              </a:rPr>
              <a:t>OML</a:t>
            </a:r>
            <a:r>
              <a:rPr sz="3600" spc="-65" dirty="0">
                <a:solidFill>
                  <a:srgbClr val="FFFFFF"/>
                </a:solidFill>
              </a:rPr>
              <a:t> </a:t>
            </a:r>
            <a:r>
              <a:rPr sz="3600" dirty="0">
                <a:solidFill>
                  <a:srgbClr val="FFFFFF"/>
                </a:solidFill>
              </a:rPr>
              <a:t>is</a:t>
            </a:r>
            <a:r>
              <a:rPr sz="3600" spc="-55" dirty="0">
                <a:solidFill>
                  <a:srgbClr val="FFFFFF"/>
                </a:solidFill>
              </a:rPr>
              <a:t> </a:t>
            </a:r>
            <a:r>
              <a:rPr sz="3600" spc="-10" dirty="0">
                <a:solidFill>
                  <a:srgbClr val="FFFFFF"/>
                </a:solidFill>
              </a:rPr>
              <a:t>violated?</a:t>
            </a:r>
            <a:endParaRPr sz="3600"/>
          </a:p>
        </p:txBody>
      </p:sp>
      <p:pic>
        <p:nvPicPr>
          <p:cNvPr id="3" name="object 3"/>
          <p:cNvPicPr/>
          <p:nvPr/>
        </p:nvPicPr>
        <p:blipFill>
          <a:blip r:embed="rId2" cstate="print"/>
          <a:stretch>
            <a:fillRect/>
          </a:stretch>
        </p:blipFill>
        <p:spPr>
          <a:xfrm>
            <a:off x="747174" y="2667621"/>
            <a:ext cx="3001354" cy="2563946"/>
          </a:xfrm>
          <a:prstGeom prst="rect">
            <a:avLst/>
          </a:prstGeom>
        </p:spPr>
      </p:pic>
      <p:sp>
        <p:nvSpPr>
          <p:cNvPr id="4" name="object 4"/>
          <p:cNvSpPr txBox="1">
            <a:spLocks noGrp="1"/>
          </p:cNvSpPr>
          <p:nvPr>
            <p:ph type="body" idx="1"/>
          </p:nvPr>
        </p:nvSpPr>
        <p:spPr>
          <a:xfrm>
            <a:off x="4220971" y="2427299"/>
            <a:ext cx="7073900" cy="2280753"/>
          </a:xfrm>
          <a:prstGeom prst="rect">
            <a:avLst/>
          </a:prstGeom>
        </p:spPr>
        <p:txBody>
          <a:bodyPr vert="horz" wrap="square" lIns="0" tIns="150495" rIns="0" bIns="0" rtlCol="0">
            <a:spAutoFit/>
          </a:bodyPr>
          <a:lstStyle/>
          <a:p>
            <a:pPr marL="318770" indent="-306070">
              <a:lnSpc>
                <a:spcPct val="100000"/>
              </a:lnSpc>
              <a:spcBef>
                <a:spcPts val="1185"/>
              </a:spcBef>
              <a:buClr>
                <a:srgbClr val="4590B8"/>
              </a:buClr>
              <a:buSzPct val="90000"/>
              <a:buFont typeface="Wingdings 2"/>
              <a:buChar char=""/>
              <a:tabLst>
                <a:tab pos="318770" algn="l"/>
              </a:tabLst>
            </a:pPr>
            <a:r>
              <a:rPr dirty="0"/>
              <a:t>Actions</a:t>
            </a:r>
            <a:r>
              <a:rPr spc="-65" dirty="0"/>
              <a:t> </a:t>
            </a:r>
            <a:r>
              <a:rPr dirty="0"/>
              <a:t>taken</a:t>
            </a:r>
            <a:r>
              <a:rPr spc="-40" dirty="0"/>
              <a:t> </a:t>
            </a:r>
            <a:r>
              <a:rPr dirty="0"/>
              <a:t>in</a:t>
            </a:r>
            <a:r>
              <a:rPr spc="-40" dirty="0"/>
              <a:t> </a:t>
            </a:r>
            <a:r>
              <a:rPr dirty="0"/>
              <a:t>violation</a:t>
            </a:r>
            <a:r>
              <a:rPr spc="-60" dirty="0"/>
              <a:t> </a:t>
            </a:r>
            <a:r>
              <a:rPr dirty="0"/>
              <a:t>of</a:t>
            </a:r>
            <a:r>
              <a:rPr spc="-45" dirty="0"/>
              <a:t> </a:t>
            </a:r>
            <a:r>
              <a:rPr dirty="0"/>
              <a:t>the</a:t>
            </a:r>
            <a:r>
              <a:rPr spc="-60" dirty="0"/>
              <a:t> </a:t>
            </a:r>
            <a:r>
              <a:rPr dirty="0"/>
              <a:t>OML</a:t>
            </a:r>
            <a:r>
              <a:rPr spc="-25" dirty="0"/>
              <a:t> </a:t>
            </a:r>
            <a:r>
              <a:rPr dirty="0"/>
              <a:t>are</a:t>
            </a:r>
            <a:r>
              <a:rPr spc="-50" dirty="0"/>
              <a:t> </a:t>
            </a:r>
            <a:r>
              <a:rPr spc="-10" dirty="0"/>
              <a:t>void.</a:t>
            </a:r>
          </a:p>
          <a:p>
            <a:pPr marL="318770" indent="-306070">
              <a:lnSpc>
                <a:spcPct val="100000"/>
              </a:lnSpc>
              <a:spcBef>
                <a:spcPts val="1080"/>
              </a:spcBef>
              <a:buClr>
                <a:srgbClr val="4590B8"/>
              </a:buClr>
              <a:buSzPct val="90000"/>
              <a:buFont typeface="Wingdings 2"/>
              <a:buChar char=""/>
              <a:tabLst>
                <a:tab pos="318770" algn="l"/>
              </a:tabLst>
            </a:pPr>
            <a:r>
              <a:rPr dirty="0"/>
              <a:t>Attorney</a:t>
            </a:r>
            <a:r>
              <a:rPr spc="-50" dirty="0"/>
              <a:t> </a:t>
            </a:r>
            <a:r>
              <a:rPr spc="-20" dirty="0"/>
              <a:t>General’s</a:t>
            </a:r>
            <a:r>
              <a:rPr spc="-65" dirty="0"/>
              <a:t> </a:t>
            </a:r>
            <a:r>
              <a:rPr dirty="0"/>
              <a:t>Office</a:t>
            </a:r>
            <a:r>
              <a:rPr spc="-35" dirty="0"/>
              <a:t> </a:t>
            </a:r>
            <a:r>
              <a:rPr dirty="0"/>
              <a:t>has</a:t>
            </a:r>
            <a:r>
              <a:rPr spc="-25" dirty="0"/>
              <a:t> </a:t>
            </a:r>
            <a:r>
              <a:rPr dirty="0"/>
              <a:t>authority</a:t>
            </a:r>
            <a:r>
              <a:rPr spc="-70" dirty="0"/>
              <a:t> </a:t>
            </a:r>
            <a:r>
              <a:rPr dirty="0"/>
              <a:t>to</a:t>
            </a:r>
            <a:r>
              <a:rPr spc="-35" dirty="0"/>
              <a:t> </a:t>
            </a:r>
            <a:r>
              <a:rPr dirty="0"/>
              <a:t>investigate</a:t>
            </a:r>
            <a:r>
              <a:rPr spc="-55" dirty="0"/>
              <a:t> </a:t>
            </a:r>
            <a:r>
              <a:rPr spc="-25" dirty="0"/>
              <a:t>and</a:t>
            </a:r>
          </a:p>
          <a:p>
            <a:pPr marL="318770">
              <a:lnSpc>
                <a:spcPct val="100000"/>
              </a:lnSpc>
            </a:pPr>
            <a:r>
              <a:rPr dirty="0"/>
              <a:t>prosecute</a:t>
            </a:r>
            <a:r>
              <a:rPr spc="-90" dirty="0"/>
              <a:t> </a:t>
            </a:r>
            <a:r>
              <a:rPr spc="-10" dirty="0"/>
              <a:t>violations.</a:t>
            </a:r>
          </a:p>
          <a:p>
            <a:pPr marL="318770" marR="5080" indent="-306705">
              <a:lnSpc>
                <a:spcPct val="100000"/>
              </a:lnSpc>
              <a:spcBef>
                <a:spcPts val="1080"/>
              </a:spcBef>
              <a:buClr>
                <a:srgbClr val="4590B8"/>
              </a:buClr>
              <a:buSzPct val="90000"/>
              <a:buFont typeface="Wingdings 2"/>
              <a:buChar char=""/>
              <a:tabLst>
                <a:tab pos="318770" algn="l"/>
              </a:tabLst>
            </a:pPr>
            <a:r>
              <a:rPr spc="-10" dirty="0"/>
              <a:t>Corrective</a:t>
            </a:r>
            <a:r>
              <a:rPr spc="-65" dirty="0"/>
              <a:t> </a:t>
            </a:r>
            <a:r>
              <a:rPr dirty="0"/>
              <a:t>action</a:t>
            </a:r>
            <a:r>
              <a:rPr spc="-60" dirty="0"/>
              <a:t> </a:t>
            </a:r>
            <a:r>
              <a:rPr dirty="0"/>
              <a:t>is</a:t>
            </a:r>
            <a:r>
              <a:rPr spc="-25" dirty="0"/>
              <a:t> </a:t>
            </a:r>
            <a:r>
              <a:rPr dirty="0"/>
              <a:t>recommended</a:t>
            </a:r>
            <a:r>
              <a:rPr spc="-60" dirty="0"/>
              <a:t> </a:t>
            </a:r>
            <a:r>
              <a:rPr dirty="0"/>
              <a:t>and</a:t>
            </a:r>
            <a:r>
              <a:rPr spc="-40" dirty="0"/>
              <a:t> </a:t>
            </a:r>
            <a:r>
              <a:rPr dirty="0"/>
              <a:t>while</a:t>
            </a:r>
            <a:r>
              <a:rPr spc="-50" dirty="0"/>
              <a:t> </a:t>
            </a:r>
            <a:r>
              <a:rPr dirty="0"/>
              <a:t>it</a:t>
            </a:r>
            <a:r>
              <a:rPr spc="-35" dirty="0"/>
              <a:t> </a:t>
            </a:r>
            <a:r>
              <a:rPr dirty="0"/>
              <a:t>may</a:t>
            </a:r>
            <a:r>
              <a:rPr spc="-45" dirty="0"/>
              <a:t> </a:t>
            </a:r>
            <a:r>
              <a:rPr dirty="0"/>
              <a:t>not</a:t>
            </a:r>
            <a:r>
              <a:rPr spc="-50" dirty="0"/>
              <a:t> </a:t>
            </a:r>
            <a:r>
              <a:rPr spc="-10" dirty="0"/>
              <a:t>eliminate </a:t>
            </a:r>
            <a:r>
              <a:rPr dirty="0"/>
              <a:t>the</a:t>
            </a:r>
            <a:r>
              <a:rPr spc="-35" dirty="0"/>
              <a:t> </a:t>
            </a:r>
            <a:r>
              <a:rPr spc="-10" dirty="0"/>
              <a:t>violation,</a:t>
            </a:r>
            <a:r>
              <a:rPr spc="-250" dirty="0"/>
              <a:t> </a:t>
            </a:r>
            <a:r>
              <a:rPr dirty="0"/>
              <a:t>it</a:t>
            </a:r>
            <a:r>
              <a:rPr spc="-20" dirty="0"/>
              <a:t> </a:t>
            </a:r>
            <a:r>
              <a:rPr dirty="0"/>
              <a:t>can</a:t>
            </a:r>
            <a:r>
              <a:rPr spc="-20" dirty="0"/>
              <a:t> </a:t>
            </a:r>
            <a:r>
              <a:rPr dirty="0"/>
              <a:t>mitigate</a:t>
            </a:r>
            <a:r>
              <a:rPr spc="-50" dirty="0"/>
              <a:t> </a:t>
            </a:r>
            <a:r>
              <a:rPr dirty="0"/>
              <a:t>severity</a:t>
            </a:r>
            <a:r>
              <a:rPr spc="-25" dirty="0"/>
              <a:t> </a:t>
            </a:r>
            <a:r>
              <a:rPr dirty="0"/>
              <a:t>and</a:t>
            </a:r>
            <a:r>
              <a:rPr spc="-30" dirty="0"/>
              <a:t> </a:t>
            </a:r>
            <a:r>
              <a:rPr dirty="0"/>
              <a:t>further</a:t>
            </a:r>
            <a:r>
              <a:rPr spc="-55" dirty="0"/>
              <a:t> </a:t>
            </a:r>
            <a:r>
              <a:rPr dirty="0"/>
              <a:t>ensure</a:t>
            </a:r>
            <a:r>
              <a:rPr spc="-30" dirty="0"/>
              <a:t> </a:t>
            </a:r>
            <a:r>
              <a:rPr dirty="0"/>
              <a:t>that</a:t>
            </a:r>
            <a:r>
              <a:rPr spc="-40" dirty="0"/>
              <a:t> </a:t>
            </a:r>
            <a:r>
              <a:rPr spc="-25" dirty="0"/>
              <a:t>the </a:t>
            </a:r>
            <a:r>
              <a:rPr dirty="0"/>
              <a:t>business</a:t>
            </a:r>
            <a:r>
              <a:rPr spc="-45" dirty="0"/>
              <a:t> </a:t>
            </a:r>
            <a:r>
              <a:rPr dirty="0"/>
              <a:t>of</a:t>
            </a:r>
            <a:r>
              <a:rPr spc="-35" dirty="0"/>
              <a:t> </a:t>
            </a:r>
            <a:r>
              <a:rPr spc="-10" dirty="0"/>
              <a:t>government</a:t>
            </a:r>
            <a:r>
              <a:rPr spc="-55" dirty="0"/>
              <a:t> </a:t>
            </a:r>
            <a:r>
              <a:rPr dirty="0"/>
              <a:t>is</a:t>
            </a:r>
            <a:r>
              <a:rPr spc="-20" dirty="0"/>
              <a:t> </a:t>
            </a:r>
            <a:r>
              <a:rPr dirty="0"/>
              <a:t>accomplished</a:t>
            </a:r>
            <a:r>
              <a:rPr spc="-60" dirty="0"/>
              <a:t> </a:t>
            </a:r>
            <a:r>
              <a:rPr dirty="0"/>
              <a:t>in</a:t>
            </a:r>
            <a:r>
              <a:rPr spc="-30" dirty="0"/>
              <a:t> </a:t>
            </a:r>
            <a:r>
              <a:rPr dirty="0"/>
              <a:t>the</a:t>
            </a:r>
            <a:r>
              <a:rPr spc="-50" dirty="0"/>
              <a:t> </a:t>
            </a:r>
            <a:r>
              <a:rPr spc="-10" dirty="0"/>
              <a:t>open.</a:t>
            </a:r>
          </a:p>
        </p:txBody>
      </p:sp>
      <p:sp>
        <p:nvSpPr>
          <p:cNvPr id="5" name="object 5"/>
          <p:cNvSpPr txBox="1"/>
          <p:nvPr/>
        </p:nvSpPr>
        <p:spPr>
          <a:xfrm>
            <a:off x="11391392" y="605403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590B8"/>
                </a:solidFill>
                <a:latin typeface="Gill Sans MT"/>
                <a:cs typeface="Gill Sans MT"/>
              </a:rPr>
              <a:t>11</a:t>
            </a:r>
            <a:endParaRPr sz="900">
              <a:latin typeface="Gill Sans MT"/>
              <a:cs typeface="Gill Sans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1A315F"/>
          </a:solidFill>
        </p:spPr>
        <p:txBody>
          <a:bodyPr wrap="square" lIns="0" tIns="0" rIns="0" bIns="0" rtlCol="0"/>
          <a:lstStyle/>
          <a:p>
            <a:endParaRPr/>
          </a:p>
        </p:txBody>
      </p:sp>
      <p:sp>
        <p:nvSpPr>
          <p:cNvPr id="3" name="object 3"/>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4" name="object 4"/>
          <p:cNvSpPr txBox="1"/>
          <p:nvPr/>
        </p:nvSpPr>
        <p:spPr>
          <a:xfrm>
            <a:off x="441959" y="614172"/>
            <a:ext cx="3708400" cy="4062651"/>
          </a:xfrm>
          <a:prstGeom prst="rect">
            <a:avLst/>
          </a:prstGeom>
          <a:solidFill>
            <a:srgbClr val="1A315F"/>
          </a:solidFill>
        </p:spPr>
        <p:txBody>
          <a:bodyPr vert="horz" wrap="square" lIns="0" tIns="365760" rIns="0" bIns="0" rtlCol="0">
            <a:spAutoFit/>
          </a:bodyPr>
          <a:lstStyle/>
          <a:p>
            <a:pPr marL="814705" marR="730250" indent="1905" algn="ctr">
              <a:lnSpc>
                <a:spcPct val="100000"/>
              </a:lnSpc>
              <a:spcBef>
                <a:spcPts val="2880"/>
              </a:spcBef>
            </a:pPr>
            <a:r>
              <a:rPr sz="4800" spc="-10" dirty="0">
                <a:solidFill>
                  <a:srgbClr val="FFFFFF"/>
                </a:solidFill>
                <a:latin typeface="Gill Sans MT"/>
                <a:cs typeface="Gill Sans MT"/>
              </a:rPr>
              <a:t>Updates </a:t>
            </a:r>
            <a:r>
              <a:rPr sz="4800" dirty="0">
                <a:solidFill>
                  <a:srgbClr val="FFFFFF"/>
                </a:solidFill>
                <a:latin typeface="Gill Sans MT"/>
                <a:cs typeface="Gill Sans MT"/>
              </a:rPr>
              <a:t>from</a:t>
            </a:r>
            <a:r>
              <a:rPr sz="4800" spc="-125" dirty="0">
                <a:solidFill>
                  <a:srgbClr val="FFFFFF"/>
                </a:solidFill>
                <a:latin typeface="Gill Sans MT"/>
                <a:cs typeface="Gill Sans MT"/>
              </a:rPr>
              <a:t> </a:t>
            </a:r>
            <a:r>
              <a:rPr sz="4800" spc="-25" dirty="0">
                <a:solidFill>
                  <a:srgbClr val="FFFFFF"/>
                </a:solidFill>
                <a:latin typeface="Gill Sans MT"/>
                <a:cs typeface="Gill Sans MT"/>
              </a:rPr>
              <a:t>the </a:t>
            </a:r>
            <a:r>
              <a:rPr sz="4800" spc="-20" dirty="0">
                <a:solidFill>
                  <a:srgbClr val="FFFFFF"/>
                </a:solidFill>
                <a:latin typeface="Gill Sans MT"/>
                <a:cs typeface="Gill Sans MT"/>
              </a:rPr>
              <a:t>202</a:t>
            </a:r>
            <a:r>
              <a:rPr lang="en-US" sz="4800" spc="-20" dirty="0">
                <a:solidFill>
                  <a:srgbClr val="FFFFFF"/>
                </a:solidFill>
                <a:latin typeface="Gill Sans MT"/>
                <a:cs typeface="Gill Sans MT"/>
              </a:rPr>
              <a:t>5</a:t>
            </a:r>
            <a:endParaRPr sz="4800" dirty="0">
              <a:latin typeface="Gill Sans MT"/>
              <a:cs typeface="Gill Sans MT"/>
            </a:endParaRPr>
          </a:p>
          <a:p>
            <a:pPr marL="642620" marR="558165" algn="ctr">
              <a:lnSpc>
                <a:spcPct val="100000"/>
              </a:lnSpc>
              <a:spcBef>
                <a:spcPts val="5"/>
              </a:spcBef>
            </a:pPr>
            <a:r>
              <a:rPr sz="4800" spc="-10" dirty="0">
                <a:solidFill>
                  <a:srgbClr val="FFFFFF"/>
                </a:solidFill>
                <a:latin typeface="Gill Sans MT"/>
                <a:cs typeface="Gill Sans MT"/>
              </a:rPr>
              <a:t>Legislative Session</a:t>
            </a:r>
            <a:endParaRPr sz="4800" dirty="0">
              <a:latin typeface="Gill Sans MT"/>
              <a:cs typeface="Gill Sans MT"/>
            </a:endParaRPr>
          </a:p>
        </p:txBody>
      </p:sp>
      <p:sp>
        <p:nvSpPr>
          <p:cNvPr id="5" name="object 5"/>
          <p:cNvSpPr txBox="1"/>
          <p:nvPr/>
        </p:nvSpPr>
        <p:spPr>
          <a:xfrm>
            <a:off x="659993" y="6499047"/>
            <a:ext cx="963294"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590B8"/>
                </a:solidFill>
                <a:latin typeface="Gill Sans MT"/>
                <a:cs typeface="Gill Sans MT"/>
              </a:rPr>
              <a:t>TEACH</a:t>
            </a:r>
            <a:r>
              <a:rPr sz="900" spc="-20" dirty="0">
                <a:solidFill>
                  <a:srgbClr val="4590B8"/>
                </a:solidFill>
                <a:latin typeface="Gill Sans MT"/>
                <a:cs typeface="Gill Sans MT"/>
              </a:rPr>
              <a:t> </a:t>
            </a:r>
            <a:r>
              <a:rPr sz="900" dirty="0">
                <a:solidFill>
                  <a:srgbClr val="4590B8"/>
                </a:solidFill>
                <a:latin typeface="Gill Sans MT"/>
                <a:cs typeface="Gill Sans MT"/>
              </a:rPr>
              <a:t>A</a:t>
            </a:r>
            <a:r>
              <a:rPr sz="900" spc="5" dirty="0">
                <a:solidFill>
                  <a:srgbClr val="4590B8"/>
                </a:solidFill>
                <a:latin typeface="Gill Sans MT"/>
                <a:cs typeface="Gill Sans MT"/>
              </a:rPr>
              <a:t> </a:t>
            </a:r>
            <a:r>
              <a:rPr sz="900" spc="-10" dirty="0">
                <a:solidFill>
                  <a:srgbClr val="4590B8"/>
                </a:solidFill>
                <a:latin typeface="Gill Sans MT"/>
                <a:cs typeface="Gill Sans MT"/>
              </a:rPr>
              <a:t>COURSE</a:t>
            </a:r>
            <a:endParaRPr sz="900">
              <a:latin typeface="Gill Sans MT"/>
              <a:cs typeface="Gill Sans MT"/>
            </a:endParaRPr>
          </a:p>
        </p:txBody>
      </p:sp>
      <p:sp>
        <p:nvSpPr>
          <p:cNvPr id="6" name="object 6"/>
          <p:cNvSpPr txBox="1"/>
          <p:nvPr/>
        </p:nvSpPr>
        <p:spPr>
          <a:xfrm>
            <a:off x="11391392" y="64990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590B8"/>
                </a:solidFill>
                <a:latin typeface="Gill Sans MT"/>
                <a:cs typeface="Gill Sans MT"/>
              </a:rPr>
              <a:t>12</a:t>
            </a:r>
            <a:endParaRPr sz="900">
              <a:latin typeface="Gill Sans MT"/>
              <a:cs typeface="Gill Sans MT"/>
            </a:endParaRPr>
          </a:p>
        </p:txBody>
      </p:sp>
      <p:pic>
        <p:nvPicPr>
          <p:cNvPr id="7" name="object 7"/>
          <p:cNvPicPr/>
          <p:nvPr/>
        </p:nvPicPr>
        <p:blipFill>
          <a:blip r:embed="rId2" cstate="print"/>
          <a:stretch>
            <a:fillRect/>
          </a:stretch>
        </p:blipFill>
        <p:spPr>
          <a:xfrm>
            <a:off x="4707635" y="1121664"/>
            <a:ext cx="6926579" cy="46146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881652"/>
          </a:xfrm>
          <a:prstGeom prst="rect">
            <a:avLst/>
          </a:prstGeom>
          <a:solidFill>
            <a:srgbClr val="1A315F"/>
          </a:solidFill>
        </p:spPr>
        <p:txBody>
          <a:bodyPr vert="horz" wrap="square" lIns="0" tIns="324485" rIns="0" bIns="0" rtlCol="0">
            <a:spAutoFit/>
          </a:bodyPr>
          <a:lstStyle/>
          <a:p>
            <a:pPr marL="3810" algn="ctr">
              <a:lnSpc>
                <a:spcPct val="100000"/>
              </a:lnSpc>
              <a:spcBef>
                <a:spcPts val="2555"/>
              </a:spcBef>
            </a:pPr>
            <a:r>
              <a:rPr sz="3600" dirty="0">
                <a:solidFill>
                  <a:srgbClr val="FFFFFF"/>
                </a:solidFill>
              </a:rPr>
              <a:t>202</a:t>
            </a:r>
            <a:r>
              <a:rPr lang="en-US" sz="3600" dirty="0">
                <a:solidFill>
                  <a:srgbClr val="FFFFFF"/>
                </a:solidFill>
              </a:rPr>
              <a:t>5</a:t>
            </a:r>
            <a:r>
              <a:rPr sz="3600" dirty="0">
                <a:solidFill>
                  <a:srgbClr val="FFFFFF"/>
                </a:solidFill>
              </a:rPr>
              <a:t> </a:t>
            </a:r>
            <a:r>
              <a:rPr sz="3600" spc="-10" dirty="0">
                <a:solidFill>
                  <a:srgbClr val="FFFFFF"/>
                </a:solidFill>
              </a:rPr>
              <a:t>Updates</a:t>
            </a:r>
            <a:endParaRPr sz="3600" dirty="0"/>
          </a:p>
        </p:txBody>
      </p:sp>
      <p:sp>
        <p:nvSpPr>
          <p:cNvPr id="3" name="object 3"/>
          <p:cNvSpPr txBox="1">
            <a:spLocks noGrp="1"/>
          </p:cNvSpPr>
          <p:nvPr>
            <p:ph sz="half" idx="2"/>
          </p:nvPr>
        </p:nvSpPr>
        <p:spPr>
          <a:xfrm>
            <a:off x="659993" y="2210075"/>
            <a:ext cx="5245735" cy="3280384"/>
          </a:xfrm>
          <a:prstGeom prst="rect">
            <a:avLst/>
          </a:prstGeom>
        </p:spPr>
        <p:txBody>
          <a:bodyPr vert="horz" wrap="square" lIns="0" tIns="129539" rIns="0" bIns="0" rtlCol="0">
            <a:spAutoFit/>
          </a:bodyPr>
          <a:lstStyle/>
          <a:p>
            <a:pPr marL="318770" indent="-306070">
              <a:lnSpc>
                <a:spcPct val="100000"/>
              </a:lnSpc>
              <a:spcBef>
                <a:spcPts val="1019"/>
              </a:spcBef>
              <a:buClr>
                <a:srgbClr val="4590B8"/>
              </a:buClr>
              <a:buSzPct val="90000"/>
              <a:buFont typeface="Wingdings 2"/>
              <a:buChar char=""/>
              <a:tabLst>
                <a:tab pos="318770" algn="l"/>
              </a:tabLst>
            </a:pPr>
            <a:r>
              <a:rPr lang="en-US" sz="2400" dirty="0"/>
              <a:t>Attorney client exception is no longer limited to advice regarding potential or existing litigation.</a:t>
            </a:r>
          </a:p>
          <a:p>
            <a:pPr marL="318770" indent="-306070">
              <a:lnSpc>
                <a:spcPct val="100000"/>
              </a:lnSpc>
              <a:spcBef>
                <a:spcPts val="1019"/>
              </a:spcBef>
              <a:buClr>
                <a:srgbClr val="4590B8"/>
              </a:buClr>
              <a:buSzPct val="90000"/>
              <a:buFont typeface="Wingdings 2"/>
              <a:buChar char=""/>
              <a:tabLst>
                <a:tab pos="318770" algn="l"/>
              </a:tabLst>
            </a:pPr>
            <a:r>
              <a:rPr lang="en-US" sz="2400" dirty="0"/>
              <a:t>Physical location requirements for meetings to adjudicate contested cases or consider regulations are clarified in application.</a:t>
            </a:r>
          </a:p>
          <a:p>
            <a:pPr marL="318770" indent="-306070">
              <a:lnSpc>
                <a:spcPct val="100000"/>
              </a:lnSpc>
              <a:spcBef>
                <a:spcPts val="1019"/>
              </a:spcBef>
              <a:buClr>
                <a:srgbClr val="4590B8"/>
              </a:buClr>
              <a:buSzPct val="90000"/>
              <a:buFont typeface="Wingdings 2"/>
              <a:buChar char=""/>
              <a:tabLst>
                <a:tab pos="318770" algn="l"/>
              </a:tabLst>
            </a:pPr>
            <a:endParaRPr spc="-10" dirty="0"/>
          </a:p>
        </p:txBody>
      </p:sp>
      <p:sp>
        <p:nvSpPr>
          <p:cNvPr id="4" name="object 4"/>
          <p:cNvSpPr txBox="1"/>
          <p:nvPr/>
        </p:nvSpPr>
        <p:spPr>
          <a:xfrm>
            <a:off x="6267958" y="2480513"/>
            <a:ext cx="5037455" cy="2408865"/>
          </a:xfrm>
          <a:prstGeom prst="rect">
            <a:avLst/>
          </a:prstGeom>
        </p:spPr>
        <p:txBody>
          <a:bodyPr vert="horz" wrap="square" lIns="0" tIns="43180" rIns="0" bIns="0" rtlCol="0">
            <a:spAutoFit/>
          </a:bodyPr>
          <a:lstStyle/>
          <a:p>
            <a:pPr marL="318770" marR="5080" indent="-306705">
              <a:lnSpc>
                <a:spcPct val="90100"/>
              </a:lnSpc>
              <a:spcBef>
                <a:spcPts val="340"/>
              </a:spcBef>
              <a:buClr>
                <a:srgbClr val="4590B8"/>
              </a:buClr>
              <a:buSzPct val="90000"/>
              <a:buFont typeface="Wingdings 2"/>
              <a:buChar char=""/>
              <a:tabLst>
                <a:tab pos="318770" algn="l"/>
              </a:tabLst>
            </a:pPr>
            <a:r>
              <a:rPr sz="2400" dirty="0">
                <a:solidFill>
                  <a:schemeClr val="tx1"/>
                </a:solidFill>
                <a:latin typeface="Gill Sans MT"/>
                <a:cs typeface="Gill Sans MT"/>
              </a:rPr>
              <a:t>No</a:t>
            </a:r>
            <a:r>
              <a:rPr lang="en-US" sz="2400" dirty="0">
                <a:solidFill>
                  <a:schemeClr val="tx1"/>
                </a:solidFill>
                <a:latin typeface="Gill Sans MT"/>
                <a:cs typeface="Gill Sans MT"/>
              </a:rPr>
              <a:t> longer have to read phone number and instructions for public comment when there is a physical location for the meeting.</a:t>
            </a:r>
          </a:p>
          <a:p>
            <a:pPr marL="318770" marR="5080" indent="-306705">
              <a:lnSpc>
                <a:spcPct val="90100"/>
              </a:lnSpc>
              <a:spcBef>
                <a:spcPts val="340"/>
              </a:spcBef>
              <a:buClr>
                <a:srgbClr val="4590B8"/>
              </a:buClr>
              <a:buSzPct val="90000"/>
              <a:buFont typeface="Wingdings 2"/>
              <a:buChar char=""/>
              <a:tabLst>
                <a:tab pos="318770" algn="l"/>
              </a:tabLst>
            </a:pPr>
            <a:r>
              <a:rPr lang="en-US" sz="2400" dirty="0">
                <a:solidFill>
                  <a:schemeClr val="tx1"/>
                </a:solidFill>
                <a:latin typeface="Gill Sans MT"/>
                <a:cs typeface="Gill Sans MT"/>
              </a:rPr>
              <a:t>Clarification that the OML does not provide protection for defamation during public comment.</a:t>
            </a:r>
            <a:endParaRPr sz="2400" dirty="0">
              <a:solidFill>
                <a:schemeClr val="tx1"/>
              </a:solidFill>
              <a:latin typeface="Gill Sans MT"/>
              <a:cs typeface="Gill Sans MT"/>
            </a:endParaRPr>
          </a:p>
        </p:txBody>
      </p:sp>
      <p:sp>
        <p:nvSpPr>
          <p:cNvPr id="5" name="object 5"/>
          <p:cNvSpPr txBox="1"/>
          <p:nvPr/>
        </p:nvSpPr>
        <p:spPr>
          <a:xfrm>
            <a:off x="11391392" y="605403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590B8"/>
                </a:solidFill>
                <a:latin typeface="Gill Sans MT"/>
                <a:cs typeface="Gill Sans MT"/>
              </a:rPr>
              <a:t>13</a:t>
            </a:r>
            <a:endParaRPr sz="900">
              <a:latin typeface="Gill Sans MT"/>
              <a:cs typeface="Gill Sans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1A315F"/>
          </a:solidFill>
        </p:spPr>
        <p:txBody>
          <a:bodyPr wrap="square" lIns="0" tIns="0" rIns="0" bIns="0" rtlCol="0"/>
          <a:lstStyle/>
          <a:p>
            <a:endParaRPr/>
          </a:p>
        </p:txBody>
      </p:sp>
      <p:sp>
        <p:nvSpPr>
          <p:cNvPr id="3" name="object 3"/>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sp>
        <p:nvSpPr>
          <p:cNvPr id="4" name="object 4"/>
          <p:cNvSpPr txBox="1"/>
          <p:nvPr/>
        </p:nvSpPr>
        <p:spPr>
          <a:xfrm>
            <a:off x="441959" y="614172"/>
            <a:ext cx="3708400" cy="5611495"/>
          </a:xfrm>
          <a:prstGeom prst="rect">
            <a:avLst/>
          </a:prstGeom>
          <a:solidFill>
            <a:srgbClr val="1A315F"/>
          </a:solidFill>
        </p:spPr>
        <p:txBody>
          <a:bodyPr vert="horz" wrap="square" lIns="0" tIns="231775" rIns="0" bIns="0" rtlCol="0">
            <a:spAutoFit/>
          </a:bodyPr>
          <a:lstStyle/>
          <a:p>
            <a:pPr marL="19050" algn="ctr">
              <a:lnSpc>
                <a:spcPct val="100000"/>
              </a:lnSpc>
              <a:spcBef>
                <a:spcPts val="1825"/>
              </a:spcBef>
            </a:pPr>
            <a:r>
              <a:rPr sz="2800" spc="-10" dirty="0">
                <a:solidFill>
                  <a:srgbClr val="FFFFFF"/>
                </a:solidFill>
                <a:latin typeface="Gill Sans MT"/>
                <a:cs typeface="Gill Sans MT"/>
              </a:rPr>
              <a:t>LINKS</a:t>
            </a:r>
            <a:endParaRPr sz="2800">
              <a:latin typeface="Gill Sans MT"/>
              <a:cs typeface="Gill Sans MT"/>
            </a:endParaRPr>
          </a:p>
          <a:p>
            <a:pPr>
              <a:lnSpc>
                <a:spcPct val="100000"/>
              </a:lnSpc>
            </a:pPr>
            <a:endParaRPr sz="2800">
              <a:latin typeface="Gill Sans MT"/>
              <a:cs typeface="Gill Sans MT"/>
            </a:endParaRPr>
          </a:p>
          <a:p>
            <a:pPr>
              <a:lnSpc>
                <a:spcPct val="100000"/>
              </a:lnSpc>
            </a:pPr>
            <a:endParaRPr sz="2800">
              <a:latin typeface="Gill Sans MT"/>
              <a:cs typeface="Gill Sans MT"/>
            </a:endParaRPr>
          </a:p>
          <a:p>
            <a:pPr>
              <a:lnSpc>
                <a:spcPct val="100000"/>
              </a:lnSpc>
              <a:spcBef>
                <a:spcPts val="775"/>
              </a:spcBef>
            </a:pPr>
            <a:endParaRPr sz="2800">
              <a:latin typeface="Gill Sans MT"/>
              <a:cs typeface="Gill Sans MT"/>
            </a:endParaRPr>
          </a:p>
          <a:p>
            <a:pPr marL="556895" marR="281305" indent="-306705">
              <a:lnSpc>
                <a:spcPct val="100000"/>
              </a:lnSpc>
              <a:buClr>
                <a:srgbClr val="4590B8"/>
              </a:buClr>
              <a:buSzPct val="91666"/>
              <a:buFont typeface="Wingdings 2"/>
              <a:buChar char=""/>
              <a:tabLst>
                <a:tab pos="556895" algn="l"/>
              </a:tabLst>
            </a:pPr>
            <a:r>
              <a:rPr sz="1800" spc="-30" dirty="0">
                <a:solidFill>
                  <a:srgbClr val="FFFFFF"/>
                </a:solidFill>
                <a:latin typeface="Gill Sans MT"/>
                <a:cs typeface="Gill Sans MT"/>
              </a:rPr>
              <a:t>https://ag.nv.gov/Hot_Topics/Tr </a:t>
            </a:r>
            <a:r>
              <a:rPr sz="1800" spc="-10" dirty="0">
                <a:solidFill>
                  <a:srgbClr val="FFFFFF"/>
                </a:solidFill>
                <a:latin typeface="Gill Sans MT"/>
                <a:cs typeface="Gill Sans MT"/>
              </a:rPr>
              <a:t>aining_Materials/</a:t>
            </a:r>
            <a:endParaRPr sz="1800">
              <a:latin typeface="Gill Sans MT"/>
              <a:cs typeface="Gill Sans MT"/>
            </a:endParaRPr>
          </a:p>
          <a:p>
            <a:pPr marL="556895" indent="-306070">
              <a:lnSpc>
                <a:spcPct val="100000"/>
              </a:lnSpc>
              <a:spcBef>
                <a:spcPts val="1030"/>
              </a:spcBef>
              <a:buClr>
                <a:srgbClr val="4590B8"/>
              </a:buClr>
              <a:buSzPct val="91666"/>
              <a:buFont typeface="Wingdings 2"/>
              <a:buChar char=""/>
              <a:tabLst>
                <a:tab pos="556895" algn="l"/>
              </a:tabLst>
            </a:pPr>
            <a:r>
              <a:rPr sz="1800" spc="-10" dirty="0">
                <a:solidFill>
                  <a:srgbClr val="FFFFFF"/>
                </a:solidFill>
                <a:latin typeface="Gill Sans MT"/>
                <a:cs typeface="Gill Sans MT"/>
              </a:rPr>
              <a:t>https://ag.nv.gov/About/Govern</a:t>
            </a:r>
            <a:endParaRPr sz="1800">
              <a:latin typeface="Gill Sans MT"/>
              <a:cs typeface="Gill Sans MT"/>
            </a:endParaRPr>
          </a:p>
          <a:p>
            <a:pPr marL="556895">
              <a:lnSpc>
                <a:spcPct val="100000"/>
              </a:lnSpc>
            </a:pPr>
            <a:r>
              <a:rPr sz="1800" spc="-10" dirty="0">
                <a:solidFill>
                  <a:srgbClr val="FFFFFF"/>
                </a:solidFill>
                <a:latin typeface="Gill Sans MT"/>
                <a:cs typeface="Gill Sans MT"/>
              </a:rPr>
              <a:t>mental_Affairs/OML_Opinions/</a:t>
            </a:r>
            <a:endParaRPr sz="1800">
              <a:latin typeface="Gill Sans MT"/>
              <a:cs typeface="Gill Sans MT"/>
            </a:endParaRPr>
          </a:p>
          <a:p>
            <a:pPr marL="556895" marR="274955" indent="-306705">
              <a:lnSpc>
                <a:spcPct val="100000"/>
              </a:lnSpc>
              <a:spcBef>
                <a:spcPts val="1035"/>
              </a:spcBef>
              <a:buClr>
                <a:srgbClr val="4590B8"/>
              </a:buClr>
              <a:buSzPct val="91666"/>
              <a:buFont typeface="Wingdings 2"/>
              <a:buChar char=""/>
              <a:tabLst>
                <a:tab pos="556895" algn="l"/>
              </a:tabLst>
            </a:pPr>
            <a:r>
              <a:rPr sz="1800" spc="-10" dirty="0">
                <a:solidFill>
                  <a:srgbClr val="FFFFFF"/>
                </a:solidFill>
                <a:latin typeface="Gill Sans MT"/>
                <a:cs typeface="Gill Sans MT"/>
              </a:rPr>
              <a:t>https://ag.nv.gov/uploadedFiles/ agnvgov/Content/About/Gover nmental_Affairs/2019-</a:t>
            </a:r>
            <a:r>
              <a:rPr sz="1800" spc="-25" dirty="0">
                <a:solidFill>
                  <a:srgbClr val="FFFFFF"/>
                </a:solidFill>
                <a:latin typeface="Gill Sans MT"/>
                <a:cs typeface="Gill Sans MT"/>
              </a:rPr>
              <a:t>03- </a:t>
            </a:r>
            <a:r>
              <a:rPr sz="1800" spc="-10" dirty="0">
                <a:solidFill>
                  <a:srgbClr val="FFFFFF"/>
                </a:solidFill>
                <a:latin typeface="Gill Sans MT"/>
                <a:cs typeface="Gill Sans MT"/>
              </a:rPr>
              <a:t>26_OML_12TH_AGOMANU</a:t>
            </a:r>
            <a:endParaRPr sz="1800">
              <a:latin typeface="Gill Sans MT"/>
              <a:cs typeface="Gill Sans MT"/>
            </a:endParaRPr>
          </a:p>
          <a:p>
            <a:pPr marL="556895">
              <a:lnSpc>
                <a:spcPct val="100000"/>
              </a:lnSpc>
              <a:spcBef>
                <a:spcPts val="5"/>
              </a:spcBef>
            </a:pPr>
            <a:r>
              <a:rPr sz="1800" spc="-10" dirty="0">
                <a:solidFill>
                  <a:srgbClr val="FFFFFF"/>
                </a:solidFill>
                <a:latin typeface="Gill Sans MT"/>
                <a:cs typeface="Gill Sans MT"/>
              </a:rPr>
              <a:t>AL.pdf</a:t>
            </a:r>
            <a:endParaRPr sz="1800">
              <a:latin typeface="Gill Sans MT"/>
              <a:cs typeface="Gill Sans MT"/>
            </a:endParaRPr>
          </a:p>
        </p:txBody>
      </p:sp>
      <p:pic>
        <p:nvPicPr>
          <p:cNvPr id="5" name="object 5"/>
          <p:cNvPicPr/>
          <p:nvPr/>
        </p:nvPicPr>
        <p:blipFill>
          <a:blip r:embed="rId2" cstate="print"/>
          <a:stretch>
            <a:fillRect/>
          </a:stretch>
        </p:blipFill>
        <p:spPr>
          <a:xfrm>
            <a:off x="5365201" y="842691"/>
            <a:ext cx="5365763" cy="5336085"/>
          </a:xfrm>
          <a:prstGeom prst="rect">
            <a:avLst/>
          </a:prstGeom>
        </p:spPr>
      </p:pic>
      <p:sp>
        <p:nvSpPr>
          <p:cNvPr id="6" name="object 6"/>
          <p:cNvSpPr txBox="1"/>
          <p:nvPr/>
        </p:nvSpPr>
        <p:spPr>
          <a:xfrm>
            <a:off x="659993" y="6499047"/>
            <a:ext cx="963294"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590B8"/>
                </a:solidFill>
                <a:latin typeface="Gill Sans MT"/>
                <a:cs typeface="Gill Sans MT"/>
              </a:rPr>
              <a:t>TEACH</a:t>
            </a:r>
            <a:r>
              <a:rPr sz="900" spc="-20" dirty="0">
                <a:solidFill>
                  <a:srgbClr val="4590B8"/>
                </a:solidFill>
                <a:latin typeface="Gill Sans MT"/>
                <a:cs typeface="Gill Sans MT"/>
              </a:rPr>
              <a:t> </a:t>
            </a:r>
            <a:r>
              <a:rPr sz="900" dirty="0">
                <a:solidFill>
                  <a:srgbClr val="4590B8"/>
                </a:solidFill>
                <a:latin typeface="Gill Sans MT"/>
                <a:cs typeface="Gill Sans MT"/>
              </a:rPr>
              <a:t>A</a:t>
            </a:r>
            <a:r>
              <a:rPr sz="900" spc="5" dirty="0">
                <a:solidFill>
                  <a:srgbClr val="4590B8"/>
                </a:solidFill>
                <a:latin typeface="Gill Sans MT"/>
                <a:cs typeface="Gill Sans MT"/>
              </a:rPr>
              <a:t> </a:t>
            </a:r>
            <a:r>
              <a:rPr sz="900" spc="-10" dirty="0">
                <a:solidFill>
                  <a:srgbClr val="4590B8"/>
                </a:solidFill>
                <a:latin typeface="Gill Sans MT"/>
                <a:cs typeface="Gill Sans MT"/>
              </a:rPr>
              <a:t>COURSE</a:t>
            </a:r>
            <a:endParaRPr sz="900">
              <a:latin typeface="Gill Sans MT"/>
              <a:cs typeface="Gill Sans MT"/>
            </a:endParaRPr>
          </a:p>
        </p:txBody>
      </p:sp>
      <p:sp>
        <p:nvSpPr>
          <p:cNvPr id="7" name="object 7"/>
          <p:cNvSpPr txBox="1"/>
          <p:nvPr/>
        </p:nvSpPr>
        <p:spPr>
          <a:xfrm>
            <a:off x="11391392" y="64990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590B8"/>
                </a:solidFill>
                <a:latin typeface="Gill Sans MT"/>
                <a:cs typeface="Gill Sans MT"/>
              </a:rPr>
              <a:t>15</a:t>
            </a:r>
            <a:endParaRPr sz="900">
              <a:latin typeface="Gill Sans MT"/>
              <a:cs typeface="Gill Sans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922E54-0B1E-0DA1-E9BE-AEBA712BE71D}"/>
              </a:ext>
            </a:extLst>
          </p:cNvPr>
          <p:cNvSpPr txBox="1"/>
          <p:nvPr/>
        </p:nvSpPr>
        <p:spPr>
          <a:xfrm>
            <a:off x="3657600" y="685800"/>
            <a:ext cx="6098344" cy="707886"/>
          </a:xfrm>
          <a:prstGeom prst="rect">
            <a:avLst/>
          </a:prstGeom>
          <a:noFill/>
        </p:spPr>
        <p:txBody>
          <a:bodyPr wrap="square">
            <a:spAutoFit/>
          </a:bodyPr>
          <a:lstStyle/>
          <a:p>
            <a:r>
              <a:rPr lang="en-US" sz="4000" dirty="0">
                <a:latin typeface="Gill Sans MT" panose="020B0502020104020203" pitchFamily="34" charset="0"/>
              </a:rPr>
              <a:t>Roberts Rules of Order</a:t>
            </a:r>
          </a:p>
        </p:txBody>
      </p:sp>
      <p:pic>
        <p:nvPicPr>
          <p:cNvPr id="1026" name="Picture 2" descr="Robert's Rules of Order - Wikipedia">
            <a:extLst>
              <a:ext uri="{FF2B5EF4-FFF2-40B4-BE49-F238E27FC236}">
                <a16:creationId xmlns:a16="http://schemas.microsoft.com/office/drawing/2014/main" id="{65F28015-884D-1BFC-4FAA-BDE33979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2133600"/>
            <a:ext cx="25146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2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0E1C6-1E48-3E36-94B6-134793376C7C}"/>
              </a:ext>
            </a:extLst>
          </p:cNvPr>
          <p:cNvSpPr txBox="1"/>
          <p:nvPr/>
        </p:nvSpPr>
        <p:spPr>
          <a:xfrm>
            <a:off x="3429000" y="762000"/>
            <a:ext cx="6098344" cy="707886"/>
          </a:xfrm>
          <a:prstGeom prst="rect">
            <a:avLst/>
          </a:prstGeom>
          <a:noFill/>
        </p:spPr>
        <p:txBody>
          <a:bodyPr wrap="square">
            <a:spAutoFit/>
          </a:bodyPr>
          <a:lstStyle/>
          <a:p>
            <a:pPr marL="12700">
              <a:lnSpc>
                <a:spcPct val="100000"/>
              </a:lnSpc>
              <a:spcBef>
                <a:spcPts val="1019"/>
              </a:spcBef>
              <a:buClr>
                <a:srgbClr val="4590B8"/>
              </a:buClr>
              <a:buSzPct val="90000"/>
              <a:tabLst>
                <a:tab pos="318770" algn="l"/>
              </a:tabLst>
            </a:pPr>
            <a:r>
              <a:rPr lang="en-US" sz="4000" dirty="0">
                <a:latin typeface="Gill Sans MT" panose="020B0502020104020203" pitchFamily="34" charset="0"/>
              </a:rPr>
              <a:t>Typical Order of Business</a:t>
            </a:r>
          </a:p>
        </p:txBody>
      </p:sp>
      <p:sp>
        <p:nvSpPr>
          <p:cNvPr id="5" name="TextBox 4">
            <a:extLst>
              <a:ext uri="{FF2B5EF4-FFF2-40B4-BE49-F238E27FC236}">
                <a16:creationId xmlns:a16="http://schemas.microsoft.com/office/drawing/2014/main" id="{F520C134-74AA-FD72-A6F4-E68C05822421}"/>
              </a:ext>
            </a:extLst>
          </p:cNvPr>
          <p:cNvSpPr txBox="1"/>
          <p:nvPr/>
        </p:nvSpPr>
        <p:spPr>
          <a:xfrm>
            <a:off x="838200" y="1752600"/>
            <a:ext cx="6098344" cy="2949525"/>
          </a:xfrm>
          <a:prstGeom prst="rect">
            <a:avLst/>
          </a:prstGeom>
          <a:noFill/>
        </p:spPr>
        <p:txBody>
          <a:bodyPr wrap="square">
            <a:spAutoFit/>
          </a:bodyPr>
          <a:lstStyle/>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Call to Order</a:t>
            </a:r>
          </a:p>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Roll call/determination of quorum</a:t>
            </a:r>
          </a:p>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Adoption of agenda</a:t>
            </a:r>
          </a:p>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Approval of minutes of previous meeting</a:t>
            </a:r>
          </a:p>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Agenda items </a:t>
            </a:r>
          </a:p>
          <a:p>
            <a:pPr marL="355600" indent="-342900">
              <a:lnSpc>
                <a:spcPct val="100000"/>
              </a:lnSpc>
              <a:spcBef>
                <a:spcPts val="1019"/>
              </a:spcBef>
              <a:buClr>
                <a:srgbClr val="4590B8"/>
              </a:buClr>
              <a:buSzPct val="90000"/>
              <a:buAutoNum type="arabicPeriod"/>
              <a:tabLst>
                <a:tab pos="318770" algn="l"/>
              </a:tabLst>
            </a:pPr>
            <a:r>
              <a:rPr lang="en-US" sz="2400" dirty="0">
                <a:latin typeface="Gill Sans MT" panose="020B0502020104020203" pitchFamily="34" charset="0"/>
              </a:rPr>
              <a:t>Adjournment </a:t>
            </a:r>
          </a:p>
        </p:txBody>
      </p:sp>
      <p:sp>
        <p:nvSpPr>
          <p:cNvPr id="7" name="TextBox 6">
            <a:extLst>
              <a:ext uri="{FF2B5EF4-FFF2-40B4-BE49-F238E27FC236}">
                <a16:creationId xmlns:a16="http://schemas.microsoft.com/office/drawing/2014/main" id="{FDE37D01-B509-210A-F52B-E1C6AA86B181}"/>
              </a:ext>
            </a:extLst>
          </p:cNvPr>
          <p:cNvSpPr txBox="1"/>
          <p:nvPr/>
        </p:nvSpPr>
        <p:spPr>
          <a:xfrm>
            <a:off x="609600" y="5486400"/>
            <a:ext cx="6098344" cy="830997"/>
          </a:xfrm>
          <a:prstGeom prst="rect">
            <a:avLst/>
          </a:prstGeom>
          <a:noFill/>
        </p:spPr>
        <p:txBody>
          <a:bodyPr wrap="square">
            <a:spAutoFit/>
          </a:bodyPr>
          <a:lstStyle/>
          <a:p>
            <a:pPr marL="12700">
              <a:lnSpc>
                <a:spcPct val="100000"/>
              </a:lnSpc>
              <a:spcBef>
                <a:spcPts val="1019"/>
              </a:spcBef>
              <a:buClr>
                <a:srgbClr val="4590B8"/>
              </a:buClr>
              <a:buSzPct val="90000"/>
              <a:tabLst>
                <a:tab pos="318770" algn="l"/>
              </a:tabLst>
            </a:pPr>
            <a:r>
              <a:rPr lang="en-US" sz="2400" dirty="0">
                <a:latin typeface="Gill Sans MT" panose="020B0502020104020203" pitchFamily="34" charset="0"/>
              </a:rPr>
              <a:t>*with public comment periods incorporated pursuant to OML</a:t>
            </a:r>
          </a:p>
        </p:txBody>
      </p:sp>
      <p:pic>
        <p:nvPicPr>
          <p:cNvPr id="2050" name="Picture 2" descr="Robert's Rules of Order: A Cheat Sheet for Meetings | Convene">
            <a:extLst>
              <a:ext uri="{FF2B5EF4-FFF2-40B4-BE49-F238E27FC236}">
                <a16:creationId xmlns:a16="http://schemas.microsoft.com/office/drawing/2014/main" id="{3FD3BA47-B725-D5C4-6C65-FE5F845D1C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6544" y="2057400"/>
            <a:ext cx="4575175" cy="321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4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294714-05F4-DF38-7E3F-DFAE928E44FE}"/>
              </a:ext>
            </a:extLst>
          </p:cNvPr>
          <p:cNvSpPr txBox="1"/>
          <p:nvPr/>
        </p:nvSpPr>
        <p:spPr>
          <a:xfrm>
            <a:off x="914400" y="1676400"/>
            <a:ext cx="5181600" cy="3929281"/>
          </a:xfrm>
          <a:prstGeom prst="rect">
            <a:avLst/>
          </a:prstGeom>
          <a:noFill/>
        </p:spPr>
        <p:txBody>
          <a:bodyPr wrap="square">
            <a:spAutoFit/>
          </a:bodyPr>
          <a:lstStyle/>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A motion is a topic under discussion</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Any commissioner can introduce a motion when no other motion is on the table</a:t>
            </a:r>
          </a:p>
          <a:p>
            <a:pPr marL="318770" lvl="2" indent="-306070">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“I move to . . .”</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A motion requires a second to be considered</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Each motion must be disposed of (passed, tabled, etc.)</a:t>
            </a:r>
          </a:p>
        </p:txBody>
      </p:sp>
      <p:sp>
        <p:nvSpPr>
          <p:cNvPr id="5" name="TextBox 4">
            <a:extLst>
              <a:ext uri="{FF2B5EF4-FFF2-40B4-BE49-F238E27FC236}">
                <a16:creationId xmlns:a16="http://schemas.microsoft.com/office/drawing/2014/main" id="{A7892B8D-143C-1E76-03BD-389AF4F4B06E}"/>
              </a:ext>
            </a:extLst>
          </p:cNvPr>
          <p:cNvSpPr txBox="1"/>
          <p:nvPr/>
        </p:nvSpPr>
        <p:spPr>
          <a:xfrm>
            <a:off x="4191000" y="685800"/>
            <a:ext cx="6098344" cy="707886"/>
          </a:xfrm>
          <a:prstGeom prst="rect">
            <a:avLst/>
          </a:prstGeom>
          <a:noFill/>
        </p:spPr>
        <p:txBody>
          <a:bodyPr wrap="square">
            <a:spAutoFit/>
          </a:bodyPr>
          <a:lstStyle/>
          <a:p>
            <a:r>
              <a:rPr lang="en-US" sz="4000" dirty="0">
                <a:latin typeface="Gill Sans MT" panose="020B0502020104020203" pitchFamily="34" charset="0"/>
              </a:rPr>
              <a:t>Making a Motion</a:t>
            </a:r>
          </a:p>
        </p:txBody>
      </p:sp>
      <p:sp>
        <p:nvSpPr>
          <p:cNvPr id="7" name="TextBox 6">
            <a:extLst>
              <a:ext uri="{FF2B5EF4-FFF2-40B4-BE49-F238E27FC236}">
                <a16:creationId xmlns:a16="http://schemas.microsoft.com/office/drawing/2014/main" id="{877661CB-76F9-4037-D600-646CEB08955D}"/>
              </a:ext>
            </a:extLst>
          </p:cNvPr>
          <p:cNvSpPr txBox="1"/>
          <p:nvPr/>
        </p:nvSpPr>
        <p:spPr>
          <a:xfrm>
            <a:off x="6629400" y="1676400"/>
            <a:ext cx="4114800" cy="4283224"/>
          </a:xfrm>
          <a:prstGeom prst="rect">
            <a:avLst/>
          </a:prstGeom>
          <a:noFill/>
        </p:spPr>
        <p:txBody>
          <a:bodyPr wrap="square">
            <a:spAutoFit/>
          </a:bodyPr>
          <a:lstStyle/>
          <a:p>
            <a:pPr marL="318770" indent="-306070">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Majority vote required for motion to pass (NRS 383.500: </a:t>
            </a:r>
            <a:r>
              <a:rPr lang="en-US" sz="2400" dirty="0">
                <a:solidFill>
                  <a:schemeClr val="tx1"/>
                </a:solidFill>
                <a:latin typeface="Gill Sans MT" panose="020B0502020104020203" pitchFamily="34" charset="0"/>
              </a:rPr>
              <a:t>a majority of the members of the Commission is necessary to consider particular business before it and to exercise the power conferred on the Commission)</a:t>
            </a:r>
            <a:endParaRPr lang="en-US" sz="2400" dirty="0">
              <a:latin typeface="Gill Sans MT" panose="020B0502020104020203" pitchFamily="34" charset="0"/>
            </a:endParaRP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The language of the motion should be specific </a:t>
            </a:r>
          </a:p>
        </p:txBody>
      </p:sp>
    </p:spTree>
    <p:extLst>
      <p:ext uri="{BB962C8B-B14F-4D97-AF65-F5344CB8AC3E}">
        <p14:creationId xmlns:p14="http://schemas.microsoft.com/office/powerpoint/2010/main" val="190410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A5504-6230-8EF6-0C36-C1F040303D2E}"/>
              </a:ext>
            </a:extLst>
          </p:cNvPr>
          <p:cNvSpPr txBox="1"/>
          <p:nvPr/>
        </p:nvSpPr>
        <p:spPr>
          <a:xfrm>
            <a:off x="3046828" y="1445275"/>
            <a:ext cx="6098344" cy="4893647"/>
          </a:xfrm>
          <a:prstGeom prst="rect">
            <a:avLst/>
          </a:prstGeom>
          <a:noFill/>
        </p:spPr>
        <p:txBody>
          <a:bodyPr wrap="square">
            <a:spAutoFit/>
          </a:bodyPr>
          <a:lstStyle/>
          <a:p>
            <a:pPr marL="457200" indent="-457200">
              <a:buAutoNum type="arabicPeriod"/>
            </a:pPr>
            <a:r>
              <a:rPr lang="en-US" sz="2400" dirty="0">
                <a:latin typeface="Gill Sans MT" panose="020B0502020104020203" pitchFamily="34" charset="0"/>
              </a:rPr>
              <a:t>Motion: A member rises or raises a hand to signal the chairperson. </a:t>
            </a:r>
          </a:p>
          <a:p>
            <a:pPr marL="457200" indent="-457200">
              <a:buAutoNum type="arabicPeriod"/>
            </a:pPr>
            <a:r>
              <a:rPr lang="en-US" sz="2400" dirty="0">
                <a:latin typeface="Gill Sans MT" panose="020B0502020104020203" pitchFamily="34" charset="0"/>
              </a:rPr>
              <a:t>Second: Another member seconds the motion. </a:t>
            </a:r>
          </a:p>
          <a:p>
            <a:pPr marL="457200" indent="-457200">
              <a:buAutoNum type="arabicPeriod"/>
            </a:pPr>
            <a:r>
              <a:rPr lang="en-US" sz="2400" dirty="0">
                <a:latin typeface="Gill Sans MT" panose="020B0502020104020203" pitchFamily="34" charset="0"/>
              </a:rPr>
              <a:t>Restate motion: The chairperson restates the motion.</a:t>
            </a:r>
          </a:p>
          <a:p>
            <a:pPr marL="457200" indent="-457200">
              <a:buAutoNum type="arabicPeriod"/>
            </a:pPr>
            <a:r>
              <a:rPr lang="en-US" sz="2400" dirty="0">
                <a:latin typeface="Gill Sans MT" panose="020B0502020104020203" pitchFamily="34" charset="0"/>
              </a:rPr>
              <a:t>Debate: The members debate the motion.</a:t>
            </a:r>
          </a:p>
          <a:p>
            <a:pPr marL="457200" indent="-457200">
              <a:buAutoNum type="arabicPeriod"/>
            </a:pPr>
            <a:r>
              <a:rPr lang="en-US" sz="2400" dirty="0">
                <a:latin typeface="Gill Sans MT" panose="020B0502020104020203" pitchFamily="34" charset="0"/>
              </a:rPr>
              <a:t>Vote: The chairperson restates the motion, and then first asks for affirmative votes, and then negative votes.</a:t>
            </a:r>
          </a:p>
          <a:p>
            <a:pPr marL="457200" indent="-457200">
              <a:buAutoNum type="arabicPeriod"/>
            </a:pPr>
            <a:r>
              <a:rPr lang="en-US" sz="2400" dirty="0">
                <a:latin typeface="Gill Sans MT" panose="020B0502020104020203" pitchFamily="34" charset="0"/>
              </a:rPr>
              <a:t>Announce the vote: The chairperson announces the result of the vote and any instructions.</a:t>
            </a:r>
          </a:p>
        </p:txBody>
      </p:sp>
      <p:sp>
        <p:nvSpPr>
          <p:cNvPr id="5" name="TextBox 4">
            <a:extLst>
              <a:ext uri="{FF2B5EF4-FFF2-40B4-BE49-F238E27FC236}">
                <a16:creationId xmlns:a16="http://schemas.microsoft.com/office/drawing/2014/main" id="{4F309633-9927-FA78-E02B-313DFB4A6011}"/>
              </a:ext>
            </a:extLst>
          </p:cNvPr>
          <p:cNvSpPr txBox="1"/>
          <p:nvPr/>
        </p:nvSpPr>
        <p:spPr>
          <a:xfrm>
            <a:off x="4419600" y="749112"/>
            <a:ext cx="6098344" cy="707886"/>
          </a:xfrm>
          <a:prstGeom prst="rect">
            <a:avLst/>
          </a:prstGeom>
          <a:noFill/>
        </p:spPr>
        <p:txBody>
          <a:bodyPr wrap="square">
            <a:spAutoFit/>
          </a:bodyPr>
          <a:lstStyle/>
          <a:p>
            <a:r>
              <a:rPr lang="en-US" sz="4000" dirty="0">
                <a:latin typeface="Gill Sans MT" panose="020B0502020104020203" pitchFamily="34" charset="0"/>
              </a:rPr>
              <a:t>Motion Steps</a:t>
            </a:r>
          </a:p>
        </p:txBody>
      </p:sp>
    </p:spTree>
    <p:extLst>
      <p:ext uri="{BB962C8B-B14F-4D97-AF65-F5344CB8AC3E}">
        <p14:creationId xmlns:p14="http://schemas.microsoft.com/office/powerpoint/2010/main" val="415008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973A-7A07-9444-ED6C-145F7E607817}"/>
              </a:ext>
            </a:extLst>
          </p:cNvPr>
          <p:cNvSpPr txBox="1"/>
          <p:nvPr/>
        </p:nvSpPr>
        <p:spPr>
          <a:xfrm>
            <a:off x="914400" y="1828800"/>
            <a:ext cx="6098344" cy="4042132"/>
          </a:xfrm>
          <a:prstGeom prst="rect">
            <a:avLst/>
          </a:prstGeom>
          <a:noFill/>
        </p:spPr>
        <p:txBody>
          <a:bodyPr wrap="square">
            <a:spAutoFit/>
          </a:bodyPr>
          <a:lstStyle/>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If you want to change the wording, move to amend by adding or striking words</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Or, for significant changes, move to substitute a new motion for the original motion and the Commission will vote on the motion they prefer</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Need more time? Move that consideration be deferred (perhaps to after the last agenda item) or move to table the motion to the next meeting </a:t>
            </a:r>
          </a:p>
        </p:txBody>
      </p:sp>
      <p:sp>
        <p:nvSpPr>
          <p:cNvPr id="5" name="TextBox 4">
            <a:extLst>
              <a:ext uri="{FF2B5EF4-FFF2-40B4-BE49-F238E27FC236}">
                <a16:creationId xmlns:a16="http://schemas.microsoft.com/office/drawing/2014/main" id="{5BC6E7C3-A61C-3075-DEA6-ECA6B0ABCEEB}"/>
              </a:ext>
            </a:extLst>
          </p:cNvPr>
          <p:cNvSpPr txBox="1"/>
          <p:nvPr/>
        </p:nvSpPr>
        <p:spPr>
          <a:xfrm>
            <a:off x="2819400" y="609600"/>
            <a:ext cx="7621172" cy="707886"/>
          </a:xfrm>
          <a:prstGeom prst="rect">
            <a:avLst/>
          </a:prstGeom>
          <a:noFill/>
        </p:spPr>
        <p:txBody>
          <a:bodyPr wrap="square">
            <a:spAutoFit/>
          </a:bodyPr>
          <a:lstStyle/>
          <a:p>
            <a:r>
              <a:rPr lang="en-US" sz="4000" dirty="0">
                <a:latin typeface="Gill Sans MT" panose="020B0502020104020203" pitchFamily="34" charset="0"/>
              </a:rPr>
              <a:t>So, a motion has been made . . . </a:t>
            </a:r>
          </a:p>
        </p:txBody>
      </p:sp>
      <p:pic>
        <p:nvPicPr>
          <p:cNvPr id="3074" name="Picture 2" descr="Amend Icon Stock Vectors and Vector Art ...">
            <a:extLst>
              <a:ext uri="{FF2B5EF4-FFF2-40B4-BE49-F238E27FC236}">
                <a16:creationId xmlns:a16="http://schemas.microsoft.com/office/drawing/2014/main" id="{6FF3F26C-5B34-2CE5-E02C-5F5FCD6E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514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6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67906285"/>
              </p:ext>
            </p:extLst>
          </p:nvPr>
        </p:nvGraphicFramePr>
        <p:xfrm>
          <a:off x="443801" y="442277"/>
          <a:ext cx="11293466" cy="3844290"/>
        </p:xfrm>
        <a:graphic>
          <a:graphicData uri="http://schemas.openxmlformats.org/drawingml/2006/table">
            <a:tbl>
              <a:tblPr firstRow="1" bandRow="1">
                <a:tableStyleId>{2D5ABB26-0587-4C30-8999-92F81FD0307C}</a:tableStyleId>
              </a:tblPr>
              <a:tblGrid>
                <a:gridCol w="606425">
                  <a:extLst>
                    <a:ext uri="{9D8B030D-6E8A-4147-A177-3AD203B41FA5}">
                      <a16:colId xmlns:a16="http://schemas.microsoft.com/office/drawing/2014/main" val="20000"/>
                    </a:ext>
                  </a:extLst>
                </a:gridCol>
                <a:gridCol w="898525">
                  <a:extLst>
                    <a:ext uri="{9D8B030D-6E8A-4147-A177-3AD203B41FA5}">
                      <a16:colId xmlns:a16="http://schemas.microsoft.com/office/drawing/2014/main" val="20001"/>
                    </a:ext>
                  </a:extLst>
                </a:gridCol>
                <a:gridCol w="606425">
                  <a:extLst>
                    <a:ext uri="{9D8B030D-6E8A-4147-A177-3AD203B41FA5}">
                      <a16:colId xmlns:a16="http://schemas.microsoft.com/office/drawing/2014/main" val="20002"/>
                    </a:ext>
                  </a:extLst>
                </a:gridCol>
                <a:gridCol w="186689">
                  <a:extLst>
                    <a:ext uri="{9D8B030D-6E8A-4147-A177-3AD203B41FA5}">
                      <a16:colId xmlns:a16="http://schemas.microsoft.com/office/drawing/2014/main" val="20003"/>
                    </a:ext>
                  </a:extLst>
                </a:gridCol>
                <a:gridCol w="605155">
                  <a:extLst>
                    <a:ext uri="{9D8B030D-6E8A-4147-A177-3AD203B41FA5}">
                      <a16:colId xmlns:a16="http://schemas.microsoft.com/office/drawing/2014/main" val="20004"/>
                    </a:ext>
                  </a:extLst>
                </a:gridCol>
                <a:gridCol w="802640">
                  <a:extLst>
                    <a:ext uri="{9D8B030D-6E8A-4147-A177-3AD203B41FA5}">
                      <a16:colId xmlns:a16="http://schemas.microsoft.com/office/drawing/2014/main" val="20005"/>
                    </a:ext>
                  </a:extLst>
                </a:gridCol>
                <a:gridCol w="93979">
                  <a:extLst>
                    <a:ext uri="{9D8B030D-6E8A-4147-A177-3AD203B41FA5}">
                      <a16:colId xmlns:a16="http://schemas.microsoft.com/office/drawing/2014/main" val="20006"/>
                    </a:ext>
                  </a:extLst>
                </a:gridCol>
                <a:gridCol w="608964">
                  <a:extLst>
                    <a:ext uri="{9D8B030D-6E8A-4147-A177-3AD203B41FA5}">
                      <a16:colId xmlns:a16="http://schemas.microsoft.com/office/drawing/2014/main" val="20007"/>
                    </a:ext>
                  </a:extLst>
                </a:gridCol>
                <a:gridCol w="186054">
                  <a:extLst>
                    <a:ext uri="{9D8B030D-6E8A-4147-A177-3AD203B41FA5}">
                      <a16:colId xmlns:a16="http://schemas.microsoft.com/office/drawing/2014/main" val="20008"/>
                    </a:ext>
                  </a:extLst>
                </a:gridCol>
                <a:gridCol w="604520">
                  <a:extLst>
                    <a:ext uri="{9D8B030D-6E8A-4147-A177-3AD203B41FA5}">
                      <a16:colId xmlns:a16="http://schemas.microsoft.com/office/drawing/2014/main" val="20009"/>
                    </a:ext>
                  </a:extLst>
                </a:gridCol>
                <a:gridCol w="899795">
                  <a:extLst>
                    <a:ext uri="{9D8B030D-6E8A-4147-A177-3AD203B41FA5}">
                      <a16:colId xmlns:a16="http://schemas.microsoft.com/office/drawing/2014/main" val="20010"/>
                    </a:ext>
                  </a:extLst>
                </a:gridCol>
                <a:gridCol w="604520">
                  <a:extLst>
                    <a:ext uri="{9D8B030D-6E8A-4147-A177-3AD203B41FA5}">
                      <a16:colId xmlns:a16="http://schemas.microsoft.com/office/drawing/2014/main" val="20011"/>
                    </a:ext>
                  </a:extLst>
                </a:gridCol>
                <a:gridCol w="186054">
                  <a:extLst>
                    <a:ext uri="{9D8B030D-6E8A-4147-A177-3AD203B41FA5}">
                      <a16:colId xmlns:a16="http://schemas.microsoft.com/office/drawing/2014/main" val="20012"/>
                    </a:ext>
                  </a:extLst>
                </a:gridCol>
                <a:gridCol w="606425">
                  <a:extLst>
                    <a:ext uri="{9D8B030D-6E8A-4147-A177-3AD203B41FA5}">
                      <a16:colId xmlns:a16="http://schemas.microsoft.com/office/drawing/2014/main" val="20013"/>
                    </a:ext>
                  </a:extLst>
                </a:gridCol>
                <a:gridCol w="97154">
                  <a:extLst>
                    <a:ext uri="{9D8B030D-6E8A-4147-A177-3AD203B41FA5}">
                      <a16:colId xmlns:a16="http://schemas.microsoft.com/office/drawing/2014/main" val="20014"/>
                    </a:ext>
                  </a:extLst>
                </a:gridCol>
                <a:gridCol w="800100">
                  <a:extLst>
                    <a:ext uri="{9D8B030D-6E8A-4147-A177-3AD203B41FA5}">
                      <a16:colId xmlns:a16="http://schemas.microsoft.com/office/drawing/2014/main" val="20015"/>
                    </a:ext>
                  </a:extLst>
                </a:gridCol>
                <a:gridCol w="603884">
                  <a:extLst>
                    <a:ext uri="{9D8B030D-6E8A-4147-A177-3AD203B41FA5}">
                      <a16:colId xmlns:a16="http://schemas.microsoft.com/office/drawing/2014/main" val="20016"/>
                    </a:ext>
                  </a:extLst>
                </a:gridCol>
                <a:gridCol w="185420">
                  <a:extLst>
                    <a:ext uri="{9D8B030D-6E8A-4147-A177-3AD203B41FA5}">
                      <a16:colId xmlns:a16="http://schemas.microsoft.com/office/drawing/2014/main" val="20017"/>
                    </a:ext>
                  </a:extLst>
                </a:gridCol>
                <a:gridCol w="605154">
                  <a:extLst>
                    <a:ext uri="{9D8B030D-6E8A-4147-A177-3AD203B41FA5}">
                      <a16:colId xmlns:a16="http://schemas.microsoft.com/office/drawing/2014/main" val="20018"/>
                    </a:ext>
                  </a:extLst>
                </a:gridCol>
                <a:gridCol w="898525">
                  <a:extLst>
                    <a:ext uri="{9D8B030D-6E8A-4147-A177-3AD203B41FA5}">
                      <a16:colId xmlns:a16="http://schemas.microsoft.com/office/drawing/2014/main" val="20019"/>
                    </a:ext>
                  </a:extLst>
                </a:gridCol>
                <a:gridCol w="607059">
                  <a:extLst>
                    <a:ext uri="{9D8B030D-6E8A-4147-A177-3AD203B41FA5}">
                      <a16:colId xmlns:a16="http://schemas.microsoft.com/office/drawing/2014/main" val="20020"/>
                    </a:ext>
                  </a:extLst>
                </a:gridCol>
              </a:tblGrid>
              <a:tr h="125095">
                <a:tc gridSpan="6">
                  <a:txBody>
                    <a:bodyPr/>
                    <a:lstStyle/>
                    <a:p>
                      <a:pPr>
                        <a:lnSpc>
                          <a:spcPct val="100000"/>
                        </a:lnSpc>
                      </a:pPr>
                      <a:endParaRPr sz="600">
                        <a:latin typeface="Times New Roman"/>
                        <a:cs typeface="Times New Roman"/>
                      </a:endParaRPr>
                    </a:p>
                  </a:txBody>
                  <a:tcPr marL="0" marR="0" marT="0" marB="0">
                    <a:lnB w="76200">
                      <a:solidFill>
                        <a:srgbClr val="FFFFFF"/>
                      </a:solidFill>
                      <a:prstDash val="solid"/>
                    </a:lnB>
                    <a:solidFill>
                      <a:srgbClr val="1A315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76200">
                      <a:solidFill>
                        <a:srgbClr val="FFFFFF"/>
                      </a:solidFill>
                      <a:prstDash val="solid"/>
                    </a:lnB>
                  </a:tcPr>
                </a:tc>
                <a:tc gridSpan="7">
                  <a:txBody>
                    <a:bodyPr/>
                    <a:lstStyle/>
                    <a:p>
                      <a:pPr>
                        <a:lnSpc>
                          <a:spcPct val="100000"/>
                        </a:lnSpc>
                      </a:pPr>
                      <a:endParaRPr sz="600">
                        <a:latin typeface="Times New Roman"/>
                        <a:cs typeface="Times New Roman"/>
                      </a:endParaRPr>
                    </a:p>
                  </a:txBody>
                  <a:tcPr marL="0" marR="0" marT="0" marB="0">
                    <a:lnB w="76200">
                      <a:solidFill>
                        <a:srgbClr val="FFFFFF"/>
                      </a:solidFill>
                      <a:prstDash val="solid"/>
                    </a:lnB>
                    <a:solidFill>
                      <a:srgbClr val="4590B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76200">
                      <a:solidFill>
                        <a:srgbClr val="FFFFFF"/>
                      </a:solidFill>
                      <a:prstDash val="solid"/>
                    </a:lnB>
                  </a:tcPr>
                </a:tc>
                <a:tc gridSpan="6">
                  <a:txBody>
                    <a:bodyPr/>
                    <a:lstStyle/>
                    <a:p>
                      <a:pPr>
                        <a:lnSpc>
                          <a:spcPct val="100000"/>
                        </a:lnSpc>
                      </a:pPr>
                      <a:endParaRPr sz="600">
                        <a:latin typeface="Times New Roman"/>
                        <a:cs typeface="Times New Roman"/>
                      </a:endParaRPr>
                    </a:p>
                  </a:txBody>
                  <a:tcPr marL="0" marR="0" marT="0" marB="0">
                    <a:lnB w="76200">
                      <a:solidFill>
                        <a:srgbClr val="FFFFFF"/>
                      </a:solidFill>
                      <a:prstDash val="solid"/>
                    </a:lnB>
                    <a:solidFill>
                      <a:srgbClr val="959FA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84225">
                <a:tc gridSpan="21">
                  <a:txBody>
                    <a:bodyPr/>
                    <a:lstStyle/>
                    <a:p>
                      <a:pPr>
                        <a:lnSpc>
                          <a:spcPct val="100000"/>
                        </a:lnSpc>
                      </a:pPr>
                      <a:endParaRPr sz="2000">
                        <a:latin typeface="Times New Roman"/>
                        <a:cs typeface="Times New Roman"/>
                      </a:endParaRPr>
                    </a:p>
                  </a:txBody>
                  <a:tcPr marL="0" marR="0" marT="0" marB="0">
                    <a:lnT w="76200">
                      <a:solidFill>
                        <a:srgbClr val="FFFFFF"/>
                      </a:solidFill>
                      <a:prstDash val="solid"/>
                    </a:lnT>
                    <a:solidFill>
                      <a:srgbClr val="1A315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92100">
                <a:tc gridSpan="3">
                  <a:txBody>
                    <a:bodyPr/>
                    <a:lstStyle/>
                    <a:p>
                      <a:pPr>
                        <a:lnSpc>
                          <a:spcPct val="100000"/>
                        </a:lnSpc>
                      </a:pPr>
                      <a:endParaRPr sz="1800">
                        <a:latin typeface="Times New Roman"/>
                        <a:cs typeface="Times New Roman"/>
                      </a:endParaRPr>
                    </a:p>
                  </a:txBody>
                  <a:tcPr marL="0" marR="0" marT="0" marB="0">
                    <a:solidFill>
                      <a:srgbClr val="CCCDD2">
                        <a:alpha val="90194"/>
                      </a:srgbClr>
                    </a:solidFill>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000">
                        <a:latin typeface="Times New Roman"/>
                        <a:cs typeface="Times New Roman"/>
                      </a:endParaRPr>
                    </a:p>
                  </a:txBody>
                  <a:tcPr marL="0" marR="0" marT="0" marB="0">
                    <a:solidFill>
                      <a:srgbClr val="1A315F"/>
                    </a:solidFill>
                  </a:tcPr>
                </a:tc>
                <a:tc gridSpan="4">
                  <a:txBody>
                    <a:bodyPr/>
                    <a:lstStyle/>
                    <a:p>
                      <a:pPr>
                        <a:lnSpc>
                          <a:spcPct val="100000"/>
                        </a:lnSpc>
                      </a:pPr>
                      <a:endParaRPr sz="1800">
                        <a:latin typeface="Times New Roman"/>
                        <a:cs typeface="Times New Roman"/>
                      </a:endParaRPr>
                    </a:p>
                  </a:txBody>
                  <a:tcPr marL="0" marR="0" marT="0" marB="0">
                    <a:solidFill>
                      <a:srgbClr val="CCCDD2">
                        <a:alpha val="90194"/>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000">
                        <a:latin typeface="Times New Roman"/>
                        <a:cs typeface="Times New Roman"/>
                      </a:endParaRPr>
                    </a:p>
                  </a:txBody>
                  <a:tcPr marL="0" marR="0" marT="0" marB="0">
                    <a:solidFill>
                      <a:srgbClr val="1A315F"/>
                    </a:solidFill>
                  </a:tcPr>
                </a:tc>
                <a:tc gridSpan="3">
                  <a:txBody>
                    <a:bodyPr/>
                    <a:lstStyle/>
                    <a:p>
                      <a:pPr>
                        <a:lnSpc>
                          <a:spcPct val="100000"/>
                        </a:lnSpc>
                      </a:pPr>
                      <a:endParaRPr sz="1800">
                        <a:latin typeface="Times New Roman"/>
                        <a:cs typeface="Times New Roman"/>
                      </a:endParaRPr>
                    </a:p>
                  </a:txBody>
                  <a:tcPr marL="0" marR="0" marT="0" marB="0">
                    <a:solidFill>
                      <a:srgbClr val="CCCDD2">
                        <a:alpha val="90194"/>
                      </a:srgbClr>
                    </a:solidFill>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000">
                        <a:latin typeface="Times New Roman"/>
                        <a:cs typeface="Times New Roman"/>
                      </a:endParaRPr>
                    </a:p>
                  </a:txBody>
                  <a:tcPr marL="0" marR="0" marT="0" marB="0">
                    <a:solidFill>
                      <a:srgbClr val="1A315F"/>
                    </a:solidFill>
                  </a:tcPr>
                </a:tc>
                <a:tc gridSpan="4">
                  <a:txBody>
                    <a:bodyPr/>
                    <a:lstStyle/>
                    <a:p>
                      <a:pPr>
                        <a:lnSpc>
                          <a:spcPct val="100000"/>
                        </a:lnSpc>
                      </a:pPr>
                      <a:endParaRPr sz="1800">
                        <a:latin typeface="Times New Roman"/>
                        <a:cs typeface="Times New Roman"/>
                      </a:endParaRPr>
                    </a:p>
                  </a:txBody>
                  <a:tcPr marL="0" marR="0" marT="0" marB="0">
                    <a:solidFill>
                      <a:srgbClr val="CCCDD2">
                        <a:alpha val="90194"/>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2000">
                        <a:latin typeface="Times New Roman"/>
                        <a:cs typeface="Times New Roman"/>
                      </a:endParaRPr>
                    </a:p>
                  </a:txBody>
                  <a:tcPr marL="0" marR="0" marT="0" marB="0">
                    <a:solidFill>
                      <a:srgbClr val="1A315F"/>
                    </a:solidFill>
                  </a:tcPr>
                </a:tc>
                <a:tc gridSpan="3">
                  <a:txBody>
                    <a:bodyPr/>
                    <a:lstStyle/>
                    <a:p>
                      <a:pPr>
                        <a:lnSpc>
                          <a:spcPct val="100000"/>
                        </a:lnSpc>
                      </a:pPr>
                      <a:endParaRPr sz="1800">
                        <a:latin typeface="Times New Roman"/>
                        <a:cs typeface="Times New Roman"/>
                      </a:endParaRPr>
                    </a:p>
                  </a:txBody>
                  <a:tcPr marL="0" marR="0" marT="0" marB="0">
                    <a:solidFill>
                      <a:srgbClr val="CCCDD2">
                        <a:alpha val="90194"/>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45415">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a:txBody>
                    <a:bodyPr/>
                    <a:lstStyle/>
                    <a:p>
                      <a:pPr>
                        <a:lnSpc>
                          <a:spcPct val="100000"/>
                        </a:lnSpc>
                      </a:pPr>
                      <a:endParaRPr sz="800">
                        <a:latin typeface="Times New Roman"/>
                        <a:cs typeface="Times New Roman"/>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vMerge="1">
                  <a:txBody>
                    <a:bodyPr/>
                    <a:lstStyle/>
                    <a:p>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gridSpan="2">
                  <a:txBody>
                    <a:bodyPr/>
                    <a:lstStyle/>
                    <a:p>
                      <a:pPr>
                        <a:lnSpc>
                          <a:spcPct val="100000"/>
                        </a:lnSpc>
                      </a:pPr>
                      <a:endParaRPr sz="800">
                        <a:latin typeface="Times New Roman"/>
                        <a:cs typeface="Times New Roman"/>
                      </a:endParaRPr>
                    </a:p>
                  </a:txBody>
                  <a:tcPr marL="0" marR="0" marT="0" marB="0">
                    <a:solidFill>
                      <a:srgbClr val="1A315F"/>
                    </a:solidFill>
                  </a:tcPr>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vMerge="1">
                  <a:txBody>
                    <a:bodyPr/>
                    <a:lstStyle/>
                    <a:p>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a:txBody>
                    <a:bodyPr/>
                    <a:lstStyle/>
                    <a:p>
                      <a:pPr>
                        <a:lnSpc>
                          <a:spcPct val="100000"/>
                        </a:lnSpc>
                      </a:pPr>
                      <a:endParaRPr sz="800">
                        <a:latin typeface="Times New Roman"/>
                        <a:cs typeface="Times New Roman"/>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vMerge="1">
                  <a:txBody>
                    <a:bodyPr/>
                    <a:lstStyle/>
                    <a:p>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gridSpan="2">
                  <a:txBody>
                    <a:bodyPr/>
                    <a:lstStyle/>
                    <a:p>
                      <a:pPr>
                        <a:lnSpc>
                          <a:spcPct val="100000"/>
                        </a:lnSpc>
                      </a:pPr>
                      <a:endParaRPr sz="800">
                        <a:latin typeface="Times New Roman"/>
                        <a:cs typeface="Times New Roman"/>
                      </a:endParaRPr>
                    </a:p>
                  </a:txBody>
                  <a:tcPr marL="0" marR="0" marT="0" marB="0">
                    <a:solidFill>
                      <a:srgbClr val="1A315F"/>
                    </a:solidFill>
                  </a:tcPr>
                </a:tc>
                <a:tc hMerge="1">
                  <a:txBody>
                    <a:bodyPr/>
                    <a:lstStyle/>
                    <a:p>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vMerge="1">
                  <a:txBody>
                    <a:bodyPr/>
                    <a:lstStyle/>
                    <a:p>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tc>
                  <a:txBody>
                    <a:bodyPr/>
                    <a:lstStyle/>
                    <a:p>
                      <a:pPr>
                        <a:lnSpc>
                          <a:spcPct val="100000"/>
                        </a:lnSpc>
                      </a:pPr>
                      <a:endParaRPr sz="800">
                        <a:latin typeface="Times New Roman"/>
                        <a:cs typeface="Times New Roman"/>
                      </a:endParaRPr>
                    </a:p>
                  </a:txBody>
                  <a:tcPr marL="0" marR="0" marT="0" marB="0">
                    <a:solidFill>
                      <a:srgbClr val="1A315F"/>
                    </a:solidFill>
                  </a:tcPr>
                </a:tc>
                <a:tc>
                  <a:txBody>
                    <a:bodyPr/>
                    <a:lstStyle/>
                    <a:p>
                      <a:pPr>
                        <a:lnSpc>
                          <a:spcPct val="100000"/>
                        </a:lnSpc>
                      </a:pPr>
                      <a:endParaRPr sz="800">
                        <a:latin typeface="Times New Roman"/>
                        <a:cs typeface="Times New Roman"/>
                      </a:endParaRPr>
                    </a:p>
                  </a:txBody>
                  <a:tcPr marL="0" marR="0" marT="0" marB="0">
                    <a:solidFill>
                      <a:srgbClr val="CCCDD2">
                        <a:alpha val="90194"/>
                      </a:srgbClr>
                    </a:solidFill>
                  </a:tcPr>
                </a:tc>
                <a:extLst>
                  <a:ext uri="{0D108BD9-81ED-4DB2-BD59-A6C34878D82A}">
                    <a16:rowId xmlns:a16="http://schemas.microsoft.com/office/drawing/2014/main" val="10003"/>
                  </a:ext>
                </a:extLst>
              </a:tr>
              <a:tr h="753745">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a:txBody>
                    <a:bodyPr/>
                    <a:lstStyle/>
                    <a:p>
                      <a:pPr marL="295910">
                        <a:lnSpc>
                          <a:spcPts val="4750"/>
                        </a:lnSpc>
                      </a:pPr>
                      <a:r>
                        <a:rPr sz="4800" spc="-50" dirty="0">
                          <a:solidFill>
                            <a:srgbClr val="FFFFFF"/>
                          </a:solidFill>
                          <a:latin typeface="Gill Sans MT"/>
                          <a:cs typeface="Gill Sans MT"/>
                        </a:rPr>
                        <a:t>1</a:t>
                      </a:r>
                      <a:endParaRPr sz="4800">
                        <a:latin typeface="Gill Sans MT"/>
                        <a:cs typeface="Gill Sans MT"/>
                      </a:endParaRPr>
                    </a:p>
                  </a:txBody>
                  <a:tcPr marL="0" marR="0" marT="0" marB="0">
                    <a:solidFill>
                      <a:srgbClr val="1A315F"/>
                    </a:solidFill>
                  </a:tcPr>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rowSpan="2">
                  <a:txBody>
                    <a:bodyPr/>
                    <a:lstStyle/>
                    <a:p>
                      <a:pPr>
                        <a:lnSpc>
                          <a:spcPct val="100000"/>
                        </a:lnSpc>
                      </a:pPr>
                      <a:endParaRPr sz="2000">
                        <a:latin typeface="Times New Roman"/>
                        <a:cs typeface="Times New Roman"/>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gridSpan="2">
                  <a:txBody>
                    <a:bodyPr/>
                    <a:lstStyle/>
                    <a:p>
                      <a:pPr marL="297180">
                        <a:lnSpc>
                          <a:spcPts val="4750"/>
                        </a:lnSpc>
                      </a:pPr>
                      <a:r>
                        <a:rPr sz="4800" spc="-50" dirty="0">
                          <a:solidFill>
                            <a:srgbClr val="FFFFFF"/>
                          </a:solidFill>
                          <a:latin typeface="Gill Sans MT"/>
                          <a:cs typeface="Gill Sans MT"/>
                        </a:rPr>
                        <a:t>2</a:t>
                      </a:r>
                      <a:endParaRPr sz="4800">
                        <a:latin typeface="Gill Sans MT"/>
                        <a:cs typeface="Gill Sans MT"/>
                      </a:endParaRPr>
                    </a:p>
                  </a:txBody>
                  <a:tcPr marL="0" marR="0" marT="0" marB="0">
                    <a:solidFill>
                      <a:srgbClr val="1A315F"/>
                    </a:solidFill>
                  </a:tcPr>
                </a:tc>
                <a:tc hMerge="1">
                  <a:txBody>
                    <a:bodyPr/>
                    <a:lstStyle/>
                    <a:p>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rowSpan="2">
                  <a:txBody>
                    <a:bodyPr/>
                    <a:lstStyle/>
                    <a:p>
                      <a:pPr>
                        <a:lnSpc>
                          <a:spcPct val="100000"/>
                        </a:lnSpc>
                      </a:pPr>
                      <a:endParaRPr sz="2000">
                        <a:latin typeface="Times New Roman"/>
                        <a:cs typeface="Times New Roman"/>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a:txBody>
                    <a:bodyPr/>
                    <a:lstStyle/>
                    <a:p>
                      <a:pPr marL="297180">
                        <a:lnSpc>
                          <a:spcPts val="4750"/>
                        </a:lnSpc>
                      </a:pPr>
                      <a:r>
                        <a:rPr sz="4800" spc="-50" dirty="0">
                          <a:solidFill>
                            <a:srgbClr val="FFFFFF"/>
                          </a:solidFill>
                          <a:latin typeface="Gill Sans MT"/>
                          <a:cs typeface="Gill Sans MT"/>
                        </a:rPr>
                        <a:t>3</a:t>
                      </a:r>
                      <a:endParaRPr sz="4800">
                        <a:latin typeface="Gill Sans MT"/>
                        <a:cs typeface="Gill Sans MT"/>
                      </a:endParaRPr>
                    </a:p>
                  </a:txBody>
                  <a:tcPr marL="0" marR="0" marT="0" marB="0">
                    <a:solidFill>
                      <a:srgbClr val="1A315F"/>
                    </a:solidFill>
                  </a:tcPr>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rowSpan="2">
                  <a:txBody>
                    <a:bodyPr/>
                    <a:lstStyle/>
                    <a:p>
                      <a:pPr>
                        <a:lnSpc>
                          <a:spcPct val="100000"/>
                        </a:lnSpc>
                      </a:pPr>
                      <a:endParaRPr sz="2000">
                        <a:latin typeface="Times New Roman"/>
                        <a:cs typeface="Times New Roman"/>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gridSpan="2">
                  <a:txBody>
                    <a:bodyPr/>
                    <a:lstStyle/>
                    <a:p>
                      <a:pPr marL="296545">
                        <a:lnSpc>
                          <a:spcPts val="4750"/>
                        </a:lnSpc>
                      </a:pPr>
                      <a:r>
                        <a:rPr sz="4800" spc="-50" dirty="0">
                          <a:solidFill>
                            <a:srgbClr val="FFFFFF"/>
                          </a:solidFill>
                          <a:latin typeface="Gill Sans MT"/>
                          <a:cs typeface="Gill Sans MT"/>
                        </a:rPr>
                        <a:t>4</a:t>
                      </a:r>
                      <a:endParaRPr sz="4800">
                        <a:latin typeface="Gill Sans MT"/>
                        <a:cs typeface="Gill Sans MT"/>
                      </a:endParaRPr>
                    </a:p>
                  </a:txBody>
                  <a:tcPr marL="0" marR="0" marT="0" marB="0">
                    <a:solidFill>
                      <a:srgbClr val="1A315F"/>
                    </a:solidFill>
                  </a:tcPr>
                </a:tc>
                <a:tc hMerge="1">
                  <a:txBody>
                    <a:bodyPr/>
                    <a:lstStyle/>
                    <a:p>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rowSpan="2">
                  <a:txBody>
                    <a:bodyPr/>
                    <a:lstStyle/>
                    <a:p>
                      <a:pPr>
                        <a:lnSpc>
                          <a:spcPct val="100000"/>
                        </a:lnSpc>
                      </a:pPr>
                      <a:endParaRPr sz="2000">
                        <a:latin typeface="Times New Roman"/>
                        <a:cs typeface="Times New Roman"/>
                      </a:endParaRPr>
                    </a:p>
                  </a:txBody>
                  <a:tcPr marL="0" marR="0" marT="0" marB="0"/>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tc>
                  <a:txBody>
                    <a:bodyPr/>
                    <a:lstStyle/>
                    <a:p>
                      <a:pPr marL="297180">
                        <a:lnSpc>
                          <a:spcPts val="4750"/>
                        </a:lnSpc>
                      </a:pPr>
                      <a:r>
                        <a:rPr sz="4800" spc="-50" dirty="0">
                          <a:solidFill>
                            <a:srgbClr val="FFFFFF"/>
                          </a:solidFill>
                          <a:latin typeface="Gill Sans MT"/>
                          <a:cs typeface="Gill Sans MT"/>
                        </a:rPr>
                        <a:t>5</a:t>
                      </a:r>
                      <a:endParaRPr sz="4800">
                        <a:latin typeface="Gill Sans MT"/>
                        <a:cs typeface="Gill Sans MT"/>
                      </a:endParaRPr>
                    </a:p>
                  </a:txBody>
                  <a:tcPr marL="0" marR="0" marT="0" marB="0">
                    <a:solidFill>
                      <a:srgbClr val="1A315F"/>
                    </a:solidFill>
                  </a:tcPr>
                </a:tc>
                <a:tc>
                  <a:txBody>
                    <a:bodyPr/>
                    <a:lstStyle/>
                    <a:p>
                      <a:pPr>
                        <a:lnSpc>
                          <a:spcPct val="100000"/>
                        </a:lnSpc>
                      </a:pPr>
                      <a:endParaRPr sz="2000">
                        <a:latin typeface="Times New Roman"/>
                        <a:cs typeface="Times New Roman"/>
                      </a:endParaRPr>
                    </a:p>
                  </a:txBody>
                  <a:tcPr marL="0" marR="0" marT="0" marB="0">
                    <a:solidFill>
                      <a:srgbClr val="CCCDD2">
                        <a:alpha val="90194"/>
                      </a:srgbClr>
                    </a:solidFill>
                  </a:tcPr>
                </a:tc>
                <a:extLst>
                  <a:ext uri="{0D108BD9-81ED-4DB2-BD59-A6C34878D82A}">
                    <a16:rowId xmlns:a16="http://schemas.microsoft.com/office/drawing/2014/main" val="10004"/>
                  </a:ext>
                </a:extLst>
              </a:tr>
              <a:tr h="1743710">
                <a:tc gridSpan="3">
                  <a:txBody>
                    <a:bodyPr/>
                    <a:lstStyle/>
                    <a:p>
                      <a:pPr marL="379095" marR="249554" indent="1270" algn="ctr">
                        <a:lnSpc>
                          <a:spcPct val="86800"/>
                        </a:lnSpc>
                        <a:spcBef>
                          <a:spcPts val="2000"/>
                        </a:spcBef>
                      </a:pPr>
                      <a:r>
                        <a:rPr sz="2000" dirty="0">
                          <a:solidFill>
                            <a:srgbClr val="1A315F"/>
                          </a:solidFill>
                          <a:latin typeface="Gill Sans MT"/>
                          <a:cs typeface="Gill Sans MT"/>
                        </a:rPr>
                        <a:t>What</a:t>
                      </a:r>
                      <a:r>
                        <a:rPr sz="2000" spc="-25" dirty="0">
                          <a:solidFill>
                            <a:srgbClr val="1A315F"/>
                          </a:solidFill>
                          <a:latin typeface="Gill Sans MT"/>
                          <a:cs typeface="Gill Sans MT"/>
                        </a:rPr>
                        <a:t> </a:t>
                      </a:r>
                      <a:r>
                        <a:rPr sz="2000" dirty="0">
                          <a:solidFill>
                            <a:srgbClr val="1A315F"/>
                          </a:solidFill>
                          <a:latin typeface="Gill Sans MT"/>
                          <a:cs typeface="Gill Sans MT"/>
                        </a:rPr>
                        <a:t>is</a:t>
                      </a:r>
                      <a:r>
                        <a:rPr sz="2000" spc="-5" dirty="0">
                          <a:solidFill>
                            <a:srgbClr val="1A315F"/>
                          </a:solidFill>
                          <a:latin typeface="Gill Sans MT"/>
                          <a:cs typeface="Gill Sans MT"/>
                        </a:rPr>
                        <a:t> </a:t>
                      </a:r>
                      <a:r>
                        <a:rPr sz="2000" spc="-25" dirty="0">
                          <a:solidFill>
                            <a:srgbClr val="1A315F"/>
                          </a:solidFill>
                          <a:latin typeface="Gill Sans MT"/>
                          <a:cs typeface="Gill Sans MT"/>
                        </a:rPr>
                        <a:t>the </a:t>
                      </a:r>
                      <a:r>
                        <a:rPr sz="2000" dirty="0">
                          <a:solidFill>
                            <a:srgbClr val="1A315F"/>
                          </a:solidFill>
                          <a:latin typeface="Gill Sans MT"/>
                          <a:cs typeface="Gill Sans MT"/>
                        </a:rPr>
                        <a:t>Open</a:t>
                      </a:r>
                      <a:r>
                        <a:rPr sz="2000" spc="-15" dirty="0">
                          <a:solidFill>
                            <a:srgbClr val="1A315F"/>
                          </a:solidFill>
                          <a:latin typeface="Gill Sans MT"/>
                          <a:cs typeface="Gill Sans MT"/>
                        </a:rPr>
                        <a:t> </a:t>
                      </a:r>
                      <a:r>
                        <a:rPr sz="2000" spc="-10" dirty="0">
                          <a:solidFill>
                            <a:srgbClr val="1A315F"/>
                          </a:solidFill>
                          <a:latin typeface="Gill Sans MT"/>
                          <a:cs typeface="Gill Sans MT"/>
                        </a:rPr>
                        <a:t>Meeting </a:t>
                      </a:r>
                      <a:r>
                        <a:rPr sz="2000" spc="-20" dirty="0">
                          <a:solidFill>
                            <a:srgbClr val="1A315F"/>
                          </a:solidFill>
                          <a:latin typeface="Gill Sans MT"/>
                          <a:cs typeface="Gill Sans MT"/>
                        </a:rPr>
                        <a:t>Law?</a:t>
                      </a:r>
                      <a:endParaRPr sz="2000" dirty="0">
                        <a:latin typeface="Gill Sans MT"/>
                        <a:cs typeface="Gill Sans MT"/>
                      </a:endParaRPr>
                    </a:p>
                  </a:txBody>
                  <a:tcPr marL="0" marR="0" marT="254000" marB="0">
                    <a:lnB w="28575">
                      <a:solidFill>
                        <a:srgbClr val="1A315F"/>
                      </a:solidFill>
                      <a:prstDash val="solid"/>
                    </a:lnB>
                    <a:solidFill>
                      <a:srgbClr val="CCCDD2">
                        <a:alpha val="90194"/>
                      </a:srgbClr>
                    </a:solidFill>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tc>
                <a:tc gridSpan="4">
                  <a:txBody>
                    <a:bodyPr/>
                    <a:lstStyle/>
                    <a:p>
                      <a:pPr marL="509905" marR="184785" indent="-196850">
                        <a:lnSpc>
                          <a:spcPts val="2090"/>
                        </a:lnSpc>
                        <a:spcBef>
                          <a:spcPts val="2010"/>
                        </a:spcBef>
                      </a:pPr>
                      <a:r>
                        <a:rPr sz="2000" dirty="0">
                          <a:solidFill>
                            <a:srgbClr val="122547"/>
                          </a:solidFill>
                          <a:latin typeface="Gill Sans MT"/>
                          <a:cs typeface="Gill Sans MT"/>
                        </a:rPr>
                        <a:t>When</a:t>
                      </a:r>
                      <a:r>
                        <a:rPr sz="2000" spc="-40" dirty="0">
                          <a:solidFill>
                            <a:srgbClr val="122547"/>
                          </a:solidFill>
                          <a:latin typeface="Gill Sans MT"/>
                          <a:cs typeface="Gill Sans MT"/>
                        </a:rPr>
                        <a:t> </a:t>
                      </a:r>
                      <a:r>
                        <a:rPr sz="2000" dirty="0">
                          <a:solidFill>
                            <a:srgbClr val="122547"/>
                          </a:solidFill>
                          <a:latin typeface="Gill Sans MT"/>
                          <a:cs typeface="Gill Sans MT"/>
                        </a:rPr>
                        <a:t>does</a:t>
                      </a:r>
                      <a:r>
                        <a:rPr sz="2000" spc="-25" dirty="0">
                          <a:solidFill>
                            <a:srgbClr val="122547"/>
                          </a:solidFill>
                          <a:latin typeface="Gill Sans MT"/>
                          <a:cs typeface="Gill Sans MT"/>
                        </a:rPr>
                        <a:t> the </a:t>
                      </a:r>
                      <a:r>
                        <a:rPr sz="2000" dirty="0">
                          <a:solidFill>
                            <a:srgbClr val="122547"/>
                          </a:solidFill>
                          <a:latin typeface="Gill Sans MT"/>
                          <a:cs typeface="Gill Sans MT"/>
                        </a:rPr>
                        <a:t>OML</a:t>
                      </a:r>
                      <a:r>
                        <a:rPr sz="2000" spc="-10" dirty="0">
                          <a:solidFill>
                            <a:srgbClr val="122547"/>
                          </a:solidFill>
                          <a:latin typeface="Gill Sans MT"/>
                          <a:cs typeface="Gill Sans MT"/>
                        </a:rPr>
                        <a:t> apply?</a:t>
                      </a:r>
                      <a:endParaRPr sz="2000" dirty="0">
                        <a:latin typeface="Gill Sans MT"/>
                        <a:cs typeface="Gill Sans MT"/>
                      </a:endParaRPr>
                    </a:p>
                  </a:txBody>
                  <a:tcPr marL="0" marR="0" marT="255270" marB="0">
                    <a:lnB w="28575">
                      <a:solidFill>
                        <a:srgbClr val="1A315F"/>
                      </a:solidFill>
                      <a:prstDash val="solid"/>
                    </a:lnB>
                    <a:solidFill>
                      <a:srgbClr val="CCCDD2">
                        <a:alpha val="90194"/>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tc>
                <a:tc gridSpan="3">
                  <a:txBody>
                    <a:bodyPr/>
                    <a:lstStyle/>
                    <a:p>
                      <a:pPr marL="485775" marR="355600" indent="1905" algn="ctr">
                        <a:lnSpc>
                          <a:spcPct val="86800"/>
                        </a:lnSpc>
                        <a:spcBef>
                          <a:spcPts val="2000"/>
                        </a:spcBef>
                      </a:pPr>
                      <a:r>
                        <a:rPr sz="2000" dirty="0">
                          <a:solidFill>
                            <a:srgbClr val="1A315F"/>
                          </a:solidFill>
                          <a:latin typeface="Gill Sans MT"/>
                          <a:cs typeface="Gill Sans MT"/>
                        </a:rPr>
                        <a:t>How</a:t>
                      </a:r>
                      <a:r>
                        <a:rPr sz="2000" spc="-25" dirty="0">
                          <a:solidFill>
                            <a:srgbClr val="1A315F"/>
                          </a:solidFill>
                          <a:latin typeface="Gill Sans MT"/>
                          <a:cs typeface="Gill Sans MT"/>
                        </a:rPr>
                        <a:t> </a:t>
                      </a:r>
                      <a:r>
                        <a:rPr sz="2000" dirty="0">
                          <a:solidFill>
                            <a:srgbClr val="1A315F"/>
                          </a:solidFill>
                          <a:latin typeface="Gill Sans MT"/>
                          <a:cs typeface="Gill Sans MT"/>
                        </a:rPr>
                        <a:t>do</a:t>
                      </a:r>
                      <a:r>
                        <a:rPr sz="2000" spc="-35" dirty="0">
                          <a:solidFill>
                            <a:srgbClr val="1A315F"/>
                          </a:solidFill>
                          <a:latin typeface="Gill Sans MT"/>
                          <a:cs typeface="Gill Sans MT"/>
                        </a:rPr>
                        <a:t> </a:t>
                      </a:r>
                      <a:r>
                        <a:rPr sz="2000" spc="-50" dirty="0">
                          <a:solidFill>
                            <a:srgbClr val="1A315F"/>
                          </a:solidFill>
                          <a:latin typeface="Gill Sans MT"/>
                          <a:cs typeface="Gill Sans MT"/>
                        </a:rPr>
                        <a:t>I </a:t>
                      </a:r>
                      <a:r>
                        <a:rPr sz="2000" dirty="0">
                          <a:solidFill>
                            <a:srgbClr val="1A315F"/>
                          </a:solidFill>
                          <a:latin typeface="Gill Sans MT"/>
                          <a:cs typeface="Gill Sans MT"/>
                        </a:rPr>
                        <a:t>comply</a:t>
                      </a:r>
                      <a:r>
                        <a:rPr sz="2000" spc="-65" dirty="0">
                          <a:solidFill>
                            <a:srgbClr val="1A315F"/>
                          </a:solidFill>
                          <a:latin typeface="Gill Sans MT"/>
                          <a:cs typeface="Gill Sans MT"/>
                        </a:rPr>
                        <a:t> </a:t>
                      </a:r>
                      <a:r>
                        <a:rPr sz="2000" spc="-20" dirty="0">
                          <a:solidFill>
                            <a:srgbClr val="1A315F"/>
                          </a:solidFill>
                          <a:latin typeface="Gill Sans MT"/>
                          <a:cs typeface="Gill Sans MT"/>
                        </a:rPr>
                        <a:t>with </a:t>
                      </a:r>
                      <a:r>
                        <a:rPr sz="2000" dirty="0">
                          <a:solidFill>
                            <a:srgbClr val="1A315F"/>
                          </a:solidFill>
                          <a:latin typeface="Gill Sans MT"/>
                          <a:cs typeface="Gill Sans MT"/>
                        </a:rPr>
                        <a:t>the</a:t>
                      </a:r>
                      <a:r>
                        <a:rPr sz="2000" spc="-20" dirty="0">
                          <a:solidFill>
                            <a:srgbClr val="1A315F"/>
                          </a:solidFill>
                          <a:latin typeface="Gill Sans MT"/>
                          <a:cs typeface="Gill Sans MT"/>
                        </a:rPr>
                        <a:t> OML</a:t>
                      </a:r>
                      <a:r>
                        <a:rPr sz="1500" spc="-20" dirty="0">
                          <a:latin typeface="Gill Sans MT"/>
                          <a:cs typeface="Gill Sans MT"/>
                        </a:rPr>
                        <a:t>?</a:t>
                      </a:r>
                      <a:endParaRPr sz="1500">
                        <a:latin typeface="Gill Sans MT"/>
                        <a:cs typeface="Gill Sans MT"/>
                      </a:endParaRPr>
                    </a:p>
                  </a:txBody>
                  <a:tcPr marL="0" marR="0" marT="254000" marB="0">
                    <a:lnB w="28575">
                      <a:solidFill>
                        <a:srgbClr val="1A315F"/>
                      </a:solidFill>
                      <a:prstDash val="solid"/>
                    </a:lnB>
                    <a:solidFill>
                      <a:srgbClr val="CCCDD2">
                        <a:alpha val="90194"/>
                      </a:srgbClr>
                    </a:solidFill>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tc>
                <a:tc gridSpan="4">
                  <a:txBody>
                    <a:bodyPr/>
                    <a:lstStyle/>
                    <a:p>
                      <a:pPr marL="336550" marR="203200" indent="-635" algn="ctr">
                        <a:lnSpc>
                          <a:spcPct val="86800"/>
                        </a:lnSpc>
                        <a:spcBef>
                          <a:spcPts val="2000"/>
                        </a:spcBef>
                      </a:pPr>
                      <a:r>
                        <a:rPr sz="2000" dirty="0">
                          <a:solidFill>
                            <a:srgbClr val="1A315F"/>
                          </a:solidFill>
                          <a:latin typeface="Gill Sans MT"/>
                          <a:cs typeface="Gill Sans MT"/>
                        </a:rPr>
                        <a:t>What</a:t>
                      </a:r>
                      <a:r>
                        <a:rPr sz="2000" spc="-15" dirty="0">
                          <a:solidFill>
                            <a:srgbClr val="1A315F"/>
                          </a:solidFill>
                          <a:latin typeface="Gill Sans MT"/>
                          <a:cs typeface="Gill Sans MT"/>
                        </a:rPr>
                        <a:t> </a:t>
                      </a:r>
                      <a:r>
                        <a:rPr sz="2000" spc="-10" dirty="0">
                          <a:solidFill>
                            <a:srgbClr val="1A315F"/>
                          </a:solidFill>
                          <a:latin typeface="Gill Sans MT"/>
                          <a:cs typeface="Gill Sans MT"/>
                        </a:rPr>
                        <a:t>happens </a:t>
                      </a:r>
                      <a:r>
                        <a:rPr sz="2000" dirty="0">
                          <a:solidFill>
                            <a:srgbClr val="1A315F"/>
                          </a:solidFill>
                          <a:latin typeface="Gill Sans MT"/>
                          <a:cs typeface="Gill Sans MT"/>
                        </a:rPr>
                        <a:t>when</a:t>
                      </a:r>
                      <a:r>
                        <a:rPr sz="2000" spc="-20" dirty="0">
                          <a:solidFill>
                            <a:srgbClr val="1A315F"/>
                          </a:solidFill>
                          <a:latin typeface="Gill Sans MT"/>
                          <a:cs typeface="Gill Sans MT"/>
                        </a:rPr>
                        <a:t> </a:t>
                      </a:r>
                      <a:r>
                        <a:rPr sz="2000" spc="-25" dirty="0">
                          <a:solidFill>
                            <a:srgbClr val="1A315F"/>
                          </a:solidFill>
                          <a:latin typeface="Gill Sans MT"/>
                          <a:cs typeface="Gill Sans MT"/>
                        </a:rPr>
                        <a:t>the</a:t>
                      </a:r>
                      <a:r>
                        <a:rPr sz="2000" spc="500" dirty="0">
                          <a:solidFill>
                            <a:srgbClr val="1A315F"/>
                          </a:solidFill>
                          <a:latin typeface="Gill Sans MT"/>
                          <a:cs typeface="Gill Sans MT"/>
                        </a:rPr>
                        <a:t> </a:t>
                      </a:r>
                      <a:r>
                        <a:rPr sz="2000" dirty="0">
                          <a:solidFill>
                            <a:srgbClr val="1A315F"/>
                          </a:solidFill>
                          <a:latin typeface="Gill Sans MT"/>
                          <a:cs typeface="Gill Sans MT"/>
                        </a:rPr>
                        <a:t>OML</a:t>
                      </a:r>
                      <a:r>
                        <a:rPr sz="2000" spc="-10" dirty="0">
                          <a:solidFill>
                            <a:srgbClr val="1A315F"/>
                          </a:solidFill>
                          <a:latin typeface="Gill Sans MT"/>
                          <a:cs typeface="Gill Sans MT"/>
                        </a:rPr>
                        <a:t> </a:t>
                      </a:r>
                      <a:r>
                        <a:rPr sz="2000" spc="-25" dirty="0">
                          <a:solidFill>
                            <a:srgbClr val="1A315F"/>
                          </a:solidFill>
                          <a:latin typeface="Gill Sans MT"/>
                          <a:cs typeface="Gill Sans MT"/>
                        </a:rPr>
                        <a:t>is </a:t>
                      </a:r>
                      <a:r>
                        <a:rPr sz="2000" spc="-10" dirty="0">
                          <a:solidFill>
                            <a:srgbClr val="1A315F"/>
                          </a:solidFill>
                          <a:latin typeface="Gill Sans MT"/>
                          <a:cs typeface="Gill Sans MT"/>
                        </a:rPr>
                        <a:t>violated?</a:t>
                      </a:r>
                      <a:endParaRPr sz="2000">
                        <a:latin typeface="Gill Sans MT"/>
                        <a:cs typeface="Gill Sans MT"/>
                      </a:endParaRPr>
                    </a:p>
                  </a:txBody>
                  <a:tcPr marL="0" marR="0" marT="254000" marB="0">
                    <a:lnB w="28575">
                      <a:solidFill>
                        <a:srgbClr val="1A315F"/>
                      </a:solidFill>
                      <a:prstDash val="solid"/>
                    </a:lnB>
                    <a:solidFill>
                      <a:srgbClr val="CCCDD2">
                        <a:alpha val="90194"/>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tc>
                <a:tc gridSpan="3">
                  <a:txBody>
                    <a:bodyPr/>
                    <a:lstStyle/>
                    <a:p>
                      <a:pPr marL="410845" marR="281305" algn="ctr">
                        <a:lnSpc>
                          <a:spcPct val="86800"/>
                        </a:lnSpc>
                        <a:spcBef>
                          <a:spcPts val="2000"/>
                        </a:spcBef>
                      </a:pPr>
                      <a:r>
                        <a:rPr sz="2000" spc="-10" dirty="0">
                          <a:solidFill>
                            <a:srgbClr val="122547"/>
                          </a:solidFill>
                          <a:latin typeface="Gill Sans MT"/>
                          <a:cs typeface="Gill Sans MT"/>
                        </a:rPr>
                        <a:t>Updates</a:t>
                      </a:r>
                      <a:r>
                        <a:rPr sz="2000" spc="500" dirty="0">
                          <a:solidFill>
                            <a:srgbClr val="122547"/>
                          </a:solidFill>
                          <a:latin typeface="Gill Sans MT"/>
                          <a:cs typeface="Gill Sans MT"/>
                        </a:rPr>
                        <a:t> </a:t>
                      </a:r>
                      <a:r>
                        <a:rPr sz="2000" dirty="0">
                          <a:solidFill>
                            <a:srgbClr val="122547"/>
                          </a:solidFill>
                          <a:latin typeface="Gill Sans MT"/>
                          <a:cs typeface="Gill Sans MT"/>
                        </a:rPr>
                        <a:t>from</a:t>
                      </a:r>
                      <a:r>
                        <a:rPr sz="2000" spc="-50" dirty="0">
                          <a:solidFill>
                            <a:srgbClr val="122547"/>
                          </a:solidFill>
                          <a:latin typeface="Gill Sans MT"/>
                          <a:cs typeface="Gill Sans MT"/>
                        </a:rPr>
                        <a:t> </a:t>
                      </a:r>
                      <a:r>
                        <a:rPr sz="2000" spc="-25" dirty="0">
                          <a:solidFill>
                            <a:srgbClr val="122547"/>
                          </a:solidFill>
                          <a:latin typeface="Gill Sans MT"/>
                          <a:cs typeface="Gill Sans MT"/>
                        </a:rPr>
                        <a:t>the </a:t>
                      </a:r>
                      <a:r>
                        <a:rPr sz="2000" spc="-20" dirty="0">
                          <a:solidFill>
                            <a:srgbClr val="122547"/>
                          </a:solidFill>
                          <a:latin typeface="Gill Sans MT"/>
                          <a:cs typeface="Gill Sans MT"/>
                        </a:rPr>
                        <a:t>202</a:t>
                      </a:r>
                      <a:r>
                        <a:rPr lang="en-US" sz="2000" spc="-20" dirty="0">
                          <a:solidFill>
                            <a:srgbClr val="122547"/>
                          </a:solidFill>
                          <a:latin typeface="Gill Sans MT"/>
                          <a:cs typeface="Gill Sans MT"/>
                        </a:rPr>
                        <a:t>5</a:t>
                      </a:r>
                      <a:r>
                        <a:rPr sz="2000" spc="-20" dirty="0">
                          <a:solidFill>
                            <a:srgbClr val="122547"/>
                          </a:solidFill>
                          <a:latin typeface="Gill Sans MT"/>
                          <a:cs typeface="Gill Sans MT"/>
                        </a:rPr>
                        <a:t> </a:t>
                      </a:r>
                      <a:r>
                        <a:rPr sz="2000" spc="-10" dirty="0">
                          <a:solidFill>
                            <a:srgbClr val="122547"/>
                          </a:solidFill>
                          <a:latin typeface="Gill Sans MT"/>
                          <a:cs typeface="Gill Sans MT"/>
                        </a:rPr>
                        <a:t>Legislative Session</a:t>
                      </a:r>
                      <a:endParaRPr sz="2000" dirty="0">
                        <a:latin typeface="Gill Sans MT"/>
                        <a:cs typeface="Gill Sans MT"/>
                      </a:endParaRPr>
                    </a:p>
                  </a:txBody>
                  <a:tcPr marL="0" marR="0" marT="254000" marB="0">
                    <a:lnB w="28575">
                      <a:solidFill>
                        <a:srgbClr val="1A315F"/>
                      </a:solidFill>
                      <a:prstDash val="solid"/>
                    </a:lnB>
                    <a:solidFill>
                      <a:srgbClr val="CCCDD2">
                        <a:alpha val="90194"/>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3" name="object 3"/>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2</a:t>
            </a:r>
            <a:endParaRPr sz="900">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3C149-7838-55A1-03E1-B1716916F505}"/>
              </a:ext>
            </a:extLst>
          </p:cNvPr>
          <p:cNvSpPr txBox="1"/>
          <p:nvPr/>
        </p:nvSpPr>
        <p:spPr>
          <a:xfrm>
            <a:off x="3810000" y="609600"/>
            <a:ext cx="6098344" cy="707886"/>
          </a:xfrm>
          <a:prstGeom prst="rect">
            <a:avLst/>
          </a:prstGeom>
          <a:noFill/>
        </p:spPr>
        <p:txBody>
          <a:bodyPr wrap="square">
            <a:spAutoFit/>
          </a:bodyPr>
          <a:lstStyle/>
          <a:p>
            <a:r>
              <a:rPr lang="en-US" sz="4000" dirty="0">
                <a:latin typeface="Gill Sans MT" panose="020B0502020104020203" pitchFamily="34" charset="0"/>
              </a:rPr>
              <a:t>Other possible action</a:t>
            </a:r>
            <a:endParaRPr lang="en-US" sz="4000" dirty="0"/>
          </a:p>
        </p:txBody>
      </p:sp>
      <p:sp>
        <p:nvSpPr>
          <p:cNvPr id="9" name="TextBox 8">
            <a:extLst>
              <a:ext uri="{FF2B5EF4-FFF2-40B4-BE49-F238E27FC236}">
                <a16:creationId xmlns:a16="http://schemas.microsoft.com/office/drawing/2014/main" id="{068EAE2B-E041-8F76-2A28-DD6E272214ED}"/>
              </a:ext>
            </a:extLst>
          </p:cNvPr>
          <p:cNvSpPr txBox="1"/>
          <p:nvPr/>
        </p:nvSpPr>
        <p:spPr>
          <a:xfrm>
            <a:off x="914400" y="1752600"/>
            <a:ext cx="6098344" cy="4539704"/>
          </a:xfrm>
          <a:prstGeom prst="rect">
            <a:avLst/>
          </a:prstGeom>
          <a:noFill/>
        </p:spPr>
        <p:txBody>
          <a:bodyPr wrap="square">
            <a:spAutoFit/>
          </a:bodyPr>
          <a:lstStyle/>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Want to limit discussion? Move to limit debate to a set period of time or set number of speakers. Requires a 2/3 vote.</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Want to end discussion? Move to close the debate. Requires a 2/3 vote.</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Change your mind on an earlier vote where you were on the winning side? Move to reconsider, and if majority agrees, the motion will come back to the floor as though the vote had not occurred.</a:t>
            </a:r>
          </a:p>
          <a:p>
            <a:pPr marL="318770" indent="-306070">
              <a:lnSpc>
                <a:spcPct val="100000"/>
              </a:lnSpc>
              <a:spcBef>
                <a:spcPts val="1019"/>
              </a:spcBef>
              <a:buClr>
                <a:srgbClr val="4590B8"/>
              </a:buClr>
              <a:buSzPct val="90000"/>
              <a:buFont typeface="Wingdings 2"/>
              <a:buChar char=""/>
              <a:tabLst>
                <a:tab pos="318770" algn="l"/>
              </a:tabLst>
            </a:pPr>
            <a:endParaRPr lang="en-US" sz="2400" dirty="0">
              <a:latin typeface="Gill Sans MT" panose="020B0502020104020203" pitchFamily="34" charset="0"/>
            </a:endParaRPr>
          </a:p>
        </p:txBody>
      </p:sp>
    </p:spTree>
    <p:extLst>
      <p:ext uri="{BB962C8B-B14F-4D97-AF65-F5344CB8AC3E}">
        <p14:creationId xmlns:p14="http://schemas.microsoft.com/office/powerpoint/2010/main" val="103433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509BD-1DC1-8EF5-4D6E-E8DAC922D3C3}"/>
              </a:ext>
            </a:extLst>
          </p:cNvPr>
          <p:cNvSpPr txBox="1"/>
          <p:nvPr/>
        </p:nvSpPr>
        <p:spPr>
          <a:xfrm>
            <a:off x="4343400" y="762000"/>
            <a:ext cx="3199228" cy="707886"/>
          </a:xfrm>
          <a:prstGeom prst="rect">
            <a:avLst/>
          </a:prstGeom>
          <a:noFill/>
        </p:spPr>
        <p:txBody>
          <a:bodyPr wrap="square">
            <a:spAutoFit/>
          </a:bodyPr>
          <a:lstStyle/>
          <a:p>
            <a:r>
              <a:rPr lang="en-US" sz="4000" dirty="0">
                <a:latin typeface="Gill Sans MT" panose="020B0502020104020203" pitchFamily="34" charset="0"/>
              </a:rPr>
              <a:t>Adjournment</a:t>
            </a:r>
          </a:p>
        </p:txBody>
      </p:sp>
      <p:sp>
        <p:nvSpPr>
          <p:cNvPr id="7" name="TextBox 6">
            <a:extLst>
              <a:ext uri="{FF2B5EF4-FFF2-40B4-BE49-F238E27FC236}">
                <a16:creationId xmlns:a16="http://schemas.microsoft.com/office/drawing/2014/main" id="{D99DE4E0-AD61-B245-7874-CC95F40852DA}"/>
              </a:ext>
            </a:extLst>
          </p:cNvPr>
          <p:cNvSpPr txBox="1"/>
          <p:nvPr/>
        </p:nvSpPr>
        <p:spPr>
          <a:xfrm>
            <a:off x="685800" y="1828800"/>
            <a:ext cx="6098344" cy="2934137"/>
          </a:xfrm>
          <a:prstGeom prst="rect">
            <a:avLst/>
          </a:prstGeom>
          <a:noFill/>
        </p:spPr>
        <p:txBody>
          <a:bodyPr wrap="square">
            <a:spAutoFit/>
          </a:bodyPr>
          <a:lstStyle/>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If all agenda items have been covered, a motion to adjourn is not necessary but is good practice</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If an agenda item wasn’t disposed of, a motion to adjourn is required</a:t>
            </a:r>
          </a:p>
          <a:p>
            <a:pPr marL="318770" indent="-306070">
              <a:lnSpc>
                <a:spcPct val="100000"/>
              </a:lnSpc>
              <a:spcBef>
                <a:spcPts val="1019"/>
              </a:spcBef>
              <a:buClr>
                <a:srgbClr val="4590B8"/>
              </a:buClr>
              <a:buSzPct val="90000"/>
              <a:buFont typeface="Wingdings 2"/>
              <a:buChar char=""/>
              <a:tabLst>
                <a:tab pos="318770" algn="l"/>
              </a:tabLst>
            </a:pPr>
            <a:r>
              <a:rPr lang="en-US" sz="2400" dirty="0">
                <a:latin typeface="Gill Sans MT" panose="020B0502020104020203" pitchFamily="34" charset="0"/>
              </a:rPr>
              <a:t>Second the motion with majority vote to end meeting</a:t>
            </a:r>
          </a:p>
        </p:txBody>
      </p:sp>
      <p:pic>
        <p:nvPicPr>
          <p:cNvPr id="4098" name="Picture 2" descr="24 Adjourned Stock Illustrations ...">
            <a:extLst>
              <a:ext uri="{FF2B5EF4-FFF2-40B4-BE49-F238E27FC236}">
                <a16:creationId xmlns:a16="http://schemas.microsoft.com/office/drawing/2014/main" id="{CF88D807-65D0-A8EC-6EE1-F37F7F37C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962368"/>
            <a:ext cx="304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4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0CF39-B638-4D68-FDC4-7A3361EA7998}"/>
              </a:ext>
            </a:extLst>
          </p:cNvPr>
          <p:cNvPicPr>
            <a:picLocks noChangeAspect="1"/>
          </p:cNvPicPr>
          <p:nvPr/>
        </p:nvPicPr>
        <p:blipFill>
          <a:blip r:embed="rId2"/>
          <a:stretch>
            <a:fillRect/>
          </a:stretch>
        </p:blipFill>
        <p:spPr>
          <a:xfrm>
            <a:off x="1242649" y="609601"/>
            <a:ext cx="9147057" cy="6263640"/>
          </a:xfrm>
          <a:prstGeom prst="rect">
            <a:avLst/>
          </a:prstGeom>
        </p:spPr>
      </p:pic>
    </p:spTree>
    <p:extLst>
      <p:ext uri="{BB962C8B-B14F-4D97-AF65-F5344CB8AC3E}">
        <p14:creationId xmlns:p14="http://schemas.microsoft.com/office/powerpoint/2010/main" val="104696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DC2D13-5EF8-D26C-D3D1-AB734F7E6449}"/>
              </a:ext>
            </a:extLst>
          </p:cNvPr>
          <p:cNvSpPr txBox="1"/>
          <p:nvPr/>
        </p:nvSpPr>
        <p:spPr>
          <a:xfrm>
            <a:off x="4876800" y="838200"/>
            <a:ext cx="6098344" cy="707886"/>
          </a:xfrm>
          <a:prstGeom prst="rect">
            <a:avLst/>
          </a:prstGeom>
          <a:noFill/>
        </p:spPr>
        <p:txBody>
          <a:bodyPr wrap="square">
            <a:spAutoFit/>
          </a:bodyPr>
          <a:lstStyle/>
          <a:p>
            <a:r>
              <a:rPr lang="en-US" sz="4000" dirty="0">
                <a:latin typeface="Gill Sans MT" panose="020B0502020104020203" pitchFamily="34" charset="0"/>
              </a:rPr>
              <a:t>Questions?</a:t>
            </a:r>
          </a:p>
        </p:txBody>
      </p:sp>
      <p:sp>
        <p:nvSpPr>
          <p:cNvPr id="5" name="TextBox 4">
            <a:extLst>
              <a:ext uri="{FF2B5EF4-FFF2-40B4-BE49-F238E27FC236}">
                <a16:creationId xmlns:a16="http://schemas.microsoft.com/office/drawing/2014/main" id="{7605C310-A5BF-9401-49B9-C9BA686C02BC}"/>
              </a:ext>
            </a:extLst>
          </p:cNvPr>
          <p:cNvSpPr txBox="1"/>
          <p:nvPr/>
        </p:nvSpPr>
        <p:spPr>
          <a:xfrm>
            <a:off x="838200" y="2133600"/>
            <a:ext cx="6098344" cy="1384995"/>
          </a:xfrm>
          <a:prstGeom prst="rect">
            <a:avLst/>
          </a:prstGeom>
          <a:noFill/>
        </p:spPr>
        <p:txBody>
          <a:bodyPr wrap="square">
            <a:spAutoFit/>
          </a:bodyPr>
          <a:lstStyle/>
          <a:p>
            <a:r>
              <a:rPr lang="en-US" sz="2800" dirty="0">
                <a:latin typeface="Gill Sans MT" panose="020B0502020104020203" pitchFamily="34" charset="0"/>
              </a:rPr>
              <a:t>Contact info:</a:t>
            </a:r>
          </a:p>
          <a:p>
            <a:r>
              <a:rPr lang="en-US" sz="2800" dirty="0">
                <a:latin typeface="Gill Sans MT" panose="020B0502020104020203" pitchFamily="34" charset="0"/>
                <a:hlinkClick r:id="rId2"/>
              </a:rPr>
              <a:t>aravencroft@ag.nv.gov</a:t>
            </a:r>
            <a:endParaRPr lang="en-US" sz="2800" dirty="0">
              <a:latin typeface="Gill Sans MT" panose="020B0502020104020203" pitchFamily="34" charset="0"/>
            </a:endParaRPr>
          </a:p>
          <a:p>
            <a:r>
              <a:rPr lang="en-US" sz="2800" dirty="0">
                <a:latin typeface="Gill Sans MT" panose="020B0502020104020203" pitchFamily="34" charset="0"/>
              </a:rPr>
              <a:t>(775) 684-1231</a:t>
            </a:r>
          </a:p>
        </p:txBody>
      </p:sp>
    </p:spTree>
    <p:extLst>
      <p:ext uri="{BB962C8B-B14F-4D97-AF65-F5344CB8AC3E}">
        <p14:creationId xmlns:p14="http://schemas.microsoft.com/office/powerpoint/2010/main" val="55428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07975" rIns="0" bIns="0" rtlCol="0">
            <a:spAutoFit/>
          </a:bodyPr>
          <a:lstStyle/>
          <a:p>
            <a:pPr marL="43180" algn="ctr">
              <a:lnSpc>
                <a:spcPct val="100000"/>
              </a:lnSpc>
              <a:spcBef>
                <a:spcPts val="2425"/>
              </a:spcBef>
            </a:pPr>
            <a:r>
              <a:rPr sz="3600" dirty="0">
                <a:solidFill>
                  <a:srgbClr val="D4D9DC"/>
                </a:solidFill>
              </a:rPr>
              <a:t>What</a:t>
            </a:r>
            <a:r>
              <a:rPr sz="3600" spc="-30" dirty="0">
                <a:solidFill>
                  <a:srgbClr val="D4D9DC"/>
                </a:solidFill>
              </a:rPr>
              <a:t> </a:t>
            </a:r>
            <a:r>
              <a:rPr sz="3600" dirty="0">
                <a:solidFill>
                  <a:srgbClr val="D4D9DC"/>
                </a:solidFill>
              </a:rPr>
              <a:t>is</a:t>
            </a:r>
            <a:r>
              <a:rPr sz="3600" spc="-30" dirty="0">
                <a:solidFill>
                  <a:srgbClr val="D4D9DC"/>
                </a:solidFill>
              </a:rPr>
              <a:t> </a:t>
            </a:r>
            <a:r>
              <a:rPr sz="3600" dirty="0">
                <a:solidFill>
                  <a:srgbClr val="D4D9DC"/>
                </a:solidFill>
              </a:rPr>
              <a:t>the</a:t>
            </a:r>
            <a:r>
              <a:rPr sz="3600" spc="-25" dirty="0">
                <a:solidFill>
                  <a:srgbClr val="D4D9DC"/>
                </a:solidFill>
              </a:rPr>
              <a:t> </a:t>
            </a:r>
            <a:r>
              <a:rPr sz="3600" dirty="0">
                <a:solidFill>
                  <a:srgbClr val="D4D9DC"/>
                </a:solidFill>
              </a:rPr>
              <a:t>Open</a:t>
            </a:r>
            <a:r>
              <a:rPr sz="3600" spc="-30" dirty="0">
                <a:solidFill>
                  <a:srgbClr val="D4D9DC"/>
                </a:solidFill>
              </a:rPr>
              <a:t> </a:t>
            </a:r>
            <a:r>
              <a:rPr sz="3600" dirty="0">
                <a:solidFill>
                  <a:srgbClr val="D4D9DC"/>
                </a:solidFill>
              </a:rPr>
              <a:t>Meeting</a:t>
            </a:r>
            <a:r>
              <a:rPr sz="3600" spc="-25" dirty="0">
                <a:solidFill>
                  <a:srgbClr val="D4D9DC"/>
                </a:solidFill>
              </a:rPr>
              <a:t> </a:t>
            </a:r>
            <a:r>
              <a:rPr sz="3600" dirty="0">
                <a:solidFill>
                  <a:srgbClr val="D4D9DC"/>
                </a:solidFill>
              </a:rPr>
              <a:t>Law</a:t>
            </a:r>
            <a:r>
              <a:rPr sz="3600" spc="-30" dirty="0">
                <a:solidFill>
                  <a:srgbClr val="D4D9DC"/>
                </a:solidFill>
              </a:rPr>
              <a:t> </a:t>
            </a:r>
            <a:r>
              <a:rPr sz="3600" spc="-10" dirty="0">
                <a:solidFill>
                  <a:srgbClr val="D4D9DC"/>
                </a:solidFill>
              </a:rPr>
              <a:t>(OML)?</a:t>
            </a:r>
            <a:endParaRPr sz="3600"/>
          </a:p>
        </p:txBody>
      </p:sp>
      <p:sp>
        <p:nvSpPr>
          <p:cNvPr id="3" name="object 3"/>
          <p:cNvSpPr txBox="1"/>
          <p:nvPr/>
        </p:nvSpPr>
        <p:spPr>
          <a:xfrm>
            <a:off x="5741670" y="2808833"/>
            <a:ext cx="5949950" cy="2129155"/>
          </a:xfrm>
          <a:prstGeom prst="rect">
            <a:avLst/>
          </a:prstGeom>
        </p:spPr>
        <p:txBody>
          <a:bodyPr vert="horz" wrap="square" lIns="0" tIns="149860" rIns="0" bIns="0" rtlCol="0">
            <a:spAutoFit/>
          </a:bodyPr>
          <a:lstStyle/>
          <a:p>
            <a:pPr marL="318770" indent="-306070">
              <a:lnSpc>
                <a:spcPct val="100000"/>
              </a:lnSpc>
              <a:spcBef>
                <a:spcPts val="1180"/>
              </a:spcBef>
              <a:buClr>
                <a:srgbClr val="4590B8"/>
              </a:buClr>
              <a:buSzPct val="90000"/>
              <a:buFont typeface="Wingdings 2"/>
              <a:buChar char=""/>
              <a:tabLst>
                <a:tab pos="318770" algn="l"/>
              </a:tabLst>
            </a:pPr>
            <a:r>
              <a:rPr sz="2000" dirty="0">
                <a:solidFill>
                  <a:srgbClr val="3C3C3C"/>
                </a:solidFill>
                <a:latin typeface="Gill Sans MT"/>
                <a:cs typeface="Gill Sans MT"/>
              </a:rPr>
              <a:t>NRS</a:t>
            </a:r>
            <a:r>
              <a:rPr sz="2000" spc="-30" dirty="0">
                <a:solidFill>
                  <a:srgbClr val="3C3C3C"/>
                </a:solidFill>
                <a:latin typeface="Gill Sans MT"/>
                <a:cs typeface="Gill Sans MT"/>
              </a:rPr>
              <a:t> </a:t>
            </a:r>
            <a:r>
              <a:rPr sz="2000" dirty="0">
                <a:solidFill>
                  <a:srgbClr val="3C3C3C"/>
                </a:solidFill>
                <a:latin typeface="Gill Sans MT"/>
                <a:cs typeface="Gill Sans MT"/>
              </a:rPr>
              <a:t>Chapter</a:t>
            </a:r>
            <a:r>
              <a:rPr sz="2000" spc="-40" dirty="0">
                <a:solidFill>
                  <a:srgbClr val="3C3C3C"/>
                </a:solidFill>
                <a:latin typeface="Gill Sans MT"/>
                <a:cs typeface="Gill Sans MT"/>
              </a:rPr>
              <a:t> </a:t>
            </a:r>
            <a:r>
              <a:rPr sz="2000" spc="-25" dirty="0">
                <a:solidFill>
                  <a:srgbClr val="3C3C3C"/>
                </a:solidFill>
                <a:latin typeface="Gill Sans MT"/>
                <a:cs typeface="Gill Sans MT"/>
              </a:rPr>
              <a:t>241</a:t>
            </a:r>
            <a:endParaRPr sz="2000">
              <a:latin typeface="Gill Sans MT"/>
              <a:cs typeface="Gill Sans MT"/>
            </a:endParaRPr>
          </a:p>
          <a:p>
            <a:pPr marL="318770" marR="5080" indent="-306705">
              <a:lnSpc>
                <a:spcPct val="100000"/>
              </a:lnSpc>
              <a:spcBef>
                <a:spcPts val="1080"/>
              </a:spcBef>
              <a:buClr>
                <a:srgbClr val="4590B8"/>
              </a:buClr>
              <a:buSzPct val="90000"/>
              <a:buFont typeface="Wingdings 2"/>
              <a:buChar char=""/>
              <a:tabLst>
                <a:tab pos="318770" algn="l"/>
                <a:tab pos="4123054" algn="l"/>
              </a:tabLst>
            </a:pPr>
            <a:r>
              <a:rPr sz="2000" dirty="0">
                <a:solidFill>
                  <a:srgbClr val="3C3C3C"/>
                </a:solidFill>
                <a:latin typeface="Gill Sans MT"/>
                <a:cs typeface="Gill Sans MT"/>
              </a:rPr>
              <a:t>“In</a:t>
            </a:r>
            <a:r>
              <a:rPr sz="2000" spc="-40" dirty="0">
                <a:solidFill>
                  <a:srgbClr val="3C3C3C"/>
                </a:solidFill>
                <a:latin typeface="Gill Sans MT"/>
                <a:cs typeface="Gill Sans MT"/>
              </a:rPr>
              <a:t> </a:t>
            </a:r>
            <a:r>
              <a:rPr sz="2000" dirty="0">
                <a:solidFill>
                  <a:srgbClr val="3C3C3C"/>
                </a:solidFill>
                <a:latin typeface="Gill Sans MT"/>
                <a:cs typeface="Gill Sans MT"/>
              </a:rPr>
              <a:t>enacting</a:t>
            </a:r>
            <a:r>
              <a:rPr sz="2000" spc="-60" dirty="0">
                <a:solidFill>
                  <a:srgbClr val="3C3C3C"/>
                </a:solidFill>
                <a:latin typeface="Gill Sans MT"/>
                <a:cs typeface="Gill Sans MT"/>
              </a:rPr>
              <a:t> </a:t>
            </a:r>
            <a:r>
              <a:rPr sz="2000" dirty="0">
                <a:solidFill>
                  <a:srgbClr val="3C3C3C"/>
                </a:solidFill>
                <a:latin typeface="Gill Sans MT"/>
                <a:cs typeface="Gill Sans MT"/>
              </a:rPr>
              <a:t>this</a:t>
            </a:r>
            <a:r>
              <a:rPr sz="2000" spc="-45" dirty="0">
                <a:solidFill>
                  <a:srgbClr val="3C3C3C"/>
                </a:solidFill>
                <a:latin typeface="Gill Sans MT"/>
                <a:cs typeface="Gill Sans MT"/>
              </a:rPr>
              <a:t> </a:t>
            </a:r>
            <a:r>
              <a:rPr sz="2000" spc="-30" dirty="0">
                <a:solidFill>
                  <a:srgbClr val="3C3C3C"/>
                </a:solidFill>
                <a:latin typeface="Gill Sans MT"/>
                <a:cs typeface="Gill Sans MT"/>
              </a:rPr>
              <a:t>chapter,</a:t>
            </a:r>
            <a:r>
              <a:rPr sz="2000" spc="-229" dirty="0">
                <a:solidFill>
                  <a:srgbClr val="3C3C3C"/>
                </a:solidFill>
                <a:latin typeface="Gill Sans MT"/>
                <a:cs typeface="Gill Sans MT"/>
              </a:rPr>
              <a:t> </a:t>
            </a:r>
            <a:r>
              <a:rPr sz="2000" dirty="0">
                <a:solidFill>
                  <a:srgbClr val="3C3C3C"/>
                </a:solidFill>
                <a:latin typeface="Gill Sans MT"/>
                <a:cs typeface="Gill Sans MT"/>
              </a:rPr>
              <a:t>the</a:t>
            </a:r>
            <a:r>
              <a:rPr sz="2000" spc="-45" dirty="0">
                <a:solidFill>
                  <a:srgbClr val="3C3C3C"/>
                </a:solidFill>
                <a:latin typeface="Gill Sans MT"/>
                <a:cs typeface="Gill Sans MT"/>
              </a:rPr>
              <a:t> </a:t>
            </a:r>
            <a:r>
              <a:rPr sz="2000" dirty="0">
                <a:solidFill>
                  <a:srgbClr val="3C3C3C"/>
                </a:solidFill>
                <a:latin typeface="Gill Sans MT"/>
                <a:cs typeface="Gill Sans MT"/>
              </a:rPr>
              <a:t>Legislature</a:t>
            </a:r>
            <a:r>
              <a:rPr sz="2000" spc="-55" dirty="0">
                <a:solidFill>
                  <a:srgbClr val="3C3C3C"/>
                </a:solidFill>
                <a:latin typeface="Gill Sans MT"/>
                <a:cs typeface="Gill Sans MT"/>
              </a:rPr>
              <a:t> </a:t>
            </a:r>
            <a:r>
              <a:rPr sz="2000" dirty="0">
                <a:solidFill>
                  <a:srgbClr val="3C3C3C"/>
                </a:solidFill>
                <a:latin typeface="Gill Sans MT"/>
                <a:cs typeface="Gill Sans MT"/>
              </a:rPr>
              <a:t>finds</a:t>
            </a:r>
            <a:r>
              <a:rPr sz="2000" spc="-30" dirty="0">
                <a:solidFill>
                  <a:srgbClr val="3C3C3C"/>
                </a:solidFill>
                <a:latin typeface="Gill Sans MT"/>
                <a:cs typeface="Gill Sans MT"/>
              </a:rPr>
              <a:t> </a:t>
            </a:r>
            <a:r>
              <a:rPr sz="2000" spc="-25" dirty="0">
                <a:solidFill>
                  <a:srgbClr val="3C3C3C"/>
                </a:solidFill>
                <a:latin typeface="Gill Sans MT"/>
                <a:cs typeface="Gill Sans MT"/>
              </a:rPr>
              <a:t>and </a:t>
            </a:r>
            <a:r>
              <a:rPr sz="2000" dirty="0">
                <a:solidFill>
                  <a:srgbClr val="3C3C3C"/>
                </a:solidFill>
                <a:latin typeface="Gill Sans MT"/>
                <a:cs typeface="Gill Sans MT"/>
              </a:rPr>
              <a:t>declares</a:t>
            </a:r>
            <a:r>
              <a:rPr sz="2000" spc="-25" dirty="0">
                <a:solidFill>
                  <a:srgbClr val="3C3C3C"/>
                </a:solidFill>
                <a:latin typeface="Gill Sans MT"/>
                <a:cs typeface="Gill Sans MT"/>
              </a:rPr>
              <a:t> </a:t>
            </a:r>
            <a:r>
              <a:rPr sz="2000" dirty="0">
                <a:solidFill>
                  <a:srgbClr val="3C3C3C"/>
                </a:solidFill>
                <a:latin typeface="Gill Sans MT"/>
                <a:cs typeface="Gill Sans MT"/>
              </a:rPr>
              <a:t>that</a:t>
            </a:r>
            <a:r>
              <a:rPr sz="2000" spc="-50" dirty="0">
                <a:solidFill>
                  <a:srgbClr val="3C3C3C"/>
                </a:solidFill>
                <a:latin typeface="Gill Sans MT"/>
                <a:cs typeface="Gill Sans MT"/>
              </a:rPr>
              <a:t> </a:t>
            </a:r>
            <a:r>
              <a:rPr sz="2000" dirty="0">
                <a:solidFill>
                  <a:srgbClr val="3C3C3C"/>
                </a:solidFill>
                <a:latin typeface="Gill Sans MT"/>
                <a:cs typeface="Gill Sans MT"/>
              </a:rPr>
              <a:t>all</a:t>
            </a:r>
            <a:r>
              <a:rPr sz="2000" spc="-30" dirty="0">
                <a:solidFill>
                  <a:srgbClr val="3C3C3C"/>
                </a:solidFill>
                <a:latin typeface="Gill Sans MT"/>
                <a:cs typeface="Gill Sans MT"/>
              </a:rPr>
              <a:t> </a:t>
            </a:r>
            <a:r>
              <a:rPr sz="2000" dirty="0">
                <a:solidFill>
                  <a:srgbClr val="3C3C3C"/>
                </a:solidFill>
                <a:latin typeface="Gill Sans MT"/>
                <a:cs typeface="Gill Sans MT"/>
              </a:rPr>
              <a:t>public</a:t>
            </a:r>
            <a:r>
              <a:rPr sz="2000" spc="-60" dirty="0">
                <a:solidFill>
                  <a:srgbClr val="3C3C3C"/>
                </a:solidFill>
                <a:latin typeface="Gill Sans MT"/>
                <a:cs typeface="Gill Sans MT"/>
              </a:rPr>
              <a:t> </a:t>
            </a:r>
            <a:r>
              <a:rPr sz="2000" dirty="0">
                <a:solidFill>
                  <a:srgbClr val="3C3C3C"/>
                </a:solidFill>
                <a:latin typeface="Gill Sans MT"/>
                <a:cs typeface="Gill Sans MT"/>
              </a:rPr>
              <a:t>bodies</a:t>
            </a:r>
            <a:r>
              <a:rPr sz="2000" spc="-25" dirty="0">
                <a:solidFill>
                  <a:srgbClr val="3C3C3C"/>
                </a:solidFill>
                <a:latin typeface="Gill Sans MT"/>
                <a:cs typeface="Gill Sans MT"/>
              </a:rPr>
              <a:t> </a:t>
            </a:r>
            <a:r>
              <a:rPr sz="2000" dirty="0">
                <a:solidFill>
                  <a:srgbClr val="3C3C3C"/>
                </a:solidFill>
                <a:latin typeface="Gill Sans MT"/>
                <a:cs typeface="Gill Sans MT"/>
              </a:rPr>
              <a:t>exist</a:t>
            </a:r>
            <a:r>
              <a:rPr sz="2000" spc="-25" dirty="0">
                <a:solidFill>
                  <a:srgbClr val="3C3C3C"/>
                </a:solidFill>
                <a:latin typeface="Gill Sans MT"/>
                <a:cs typeface="Gill Sans MT"/>
              </a:rPr>
              <a:t> </a:t>
            </a:r>
            <a:r>
              <a:rPr sz="2000" dirty="0">
                <a:solidFill>
                  <a:srgbClr val="3C3C3C"/>
                </a:solidFill>
                <a:latin typeface="Gill Sans MT"/>
                <a:cs typeface="Gill Sans MT"/>
              </a:rPr>
              <a:t>to</a:t>
            </a:r>
            <a:r>
              <a:rPr sz="2000" spc="-35" dirty="0">
                <a:solidFill>
                  <a:srgbClr val="3C3C3C"/>
                </a:solidFill>
                <a:latin typeface="Gill Sans MT"/>
                <a:cs typeface="Gill Sans MT"/>
              </a:rPr>
              <a:t> </a:t>
            </a:r>
            <a:r>
              <a:rPr sz="2000" dirty="0">
                <a:solidFill>
                  <a:srgbClr val="3C3C3C"/>
                </a:solidFill>
                <a:latin typeface="Gill Sans MT"/>
                <a:cs typeface="Gill Sans MT"/>
              </a:rPr>
              <a:t>aid</a:t>
            </a:r>
            <a:r>
              <a:rPr sz="2000" spc="-15" dirty="0">
                <a:solidFill>
                  <a:srgbClr val="3C3C3C"/>
                </a:solidFill>
                <a:latin typeface="Gill Sans MT"/>
                <a:cs typeface="Gill Sans MT"/>
              </a:rPr>
              <a:t> </a:t>
            </a:r>
            <a:r>
              <a:rPr sz="2000" dirty="0">
                <a:solidFill>
                  <a:srgbClr val="3C3C3C"/>
                </a:solidFill>
                <a:latin typeface="Gill Sans MT"/>
                <a:cs typeface="Gill Sans MT"/>
              </a:rPr>
              <a:t>in</a:t>
            </a:r>
            <a:r>
              <a:rPr sz="2000" spc="-35" dirty="0">
                <a:solidFill>
                  <a:srgbClr val="3C3C3C"/>
                </a:solidFill>
                <a:latin typeface="Gill Sans MT"/>
                <a:cs typeface="Gill Sans MT"/>
              </a:rPr>
              <a:t> </a:t>
            </a:r>
            <a:r>
              <a:rPr sz="2000" spc="-25" dirty="0">
                <a:solidFill>
                  <a:srgbClr val="3C3C3C"/>
                </a:solidFill>
                <a:latin typeface="Gill Sans MT"/>
                <a:cs typeface="Gill Sans MT"/>
              </a:rPr>
              <a:t>the </a:t>
            </a:r>
            <a:r>
              <a:rPr sz="2000" dirty="0">
                <a:solidFill>
                  <a:srgbClr val="3C3C3C"/>
                </a:solidFill>
                <a:latin typeface="Gill Sans MT"/>
                <a:cs typeface="Gill Sans MT"/>
              </a:rPr>
              <a:t>conduct</a:t>
            </a:r>
            <a:r>
              <a:rPr sz="2000" spc="-35" dirty="0">
                <a:solidFill>
                  <a:srgbClr val="3C3C3C"/>
                </a:solidFill>
                <a:latin typeface="Gill Sans MT"/>
                <a:cs typeface="Gill Sans MT"/>
              </a:rPr>
              <a:t> </a:t>
            </a:r>
            <a:r>
              <a:rPr sz="2000" dirty="0">
                <a:solidFill>
                  <a:srgbClr val="3C3C3C"/>
                </a:solidFill>
                <a:latin typeface="Gill Sans MT"/>
                <a:cs typeface="Gill Sans MT"/>
              </a:rPr>
              <a:t>of</a:t>
            </a:r>
            <a:r>
              <a:rPr sz="2000" spc="-25" dirty="0">
                <a:solidFill>
                  <a:srgbClr val="3C3C3C"/>
                </a:solidFill>
                <a:latin typeface="Gill Sans MT"/>
                <a:cs typeface="Gill Sans MT"/>
              </a:rPr>
              <a:t> </a:t>
            </a:r>
            <a:r>
              <a:rPr sz="2000" dirty="0">
                <a:solidFill>
                  <a:srgbClr val="3C3C3C"/>
                </a:solidFill>
                <a:latin typeface="Gill Sans MT"/>
                <a:cs typeface="Gill Sans MT"/>
              </a:rPr>
              <a:t>the</a:t>
            </a:r>
            <a:r>
              <a:rPr sz="2000" spc="-40" dirty="0">
                <a:solidFill>
                  <a:srgbClr val="3C3C3C"/>
                </a:solidFill>
                <a:latin typeface="Gill Sans MT"/>
                <a:cs typeface="Gill Sans MT"/>
              </a:rPr>
              <a:t> </a:t>
            </a:r>
            <a:r>
              <a:rPr sz="2000" spc="-20" dirty="0">
                <a:solidFill>
                  <a:srgbClr val="3C3C3C"/>
                </a:solidFill>
                <a:latin typeface="Gill Sans MT"/>
                <a:cs typeface="Gill Sans MT"/>
              </a:rPr>
              <a:t>people’s</a:t>
            </a:r>
            <a:r>
              <a:rPr sz="2000" spc="-40" dirty="0">
                <a:solidFill>
                  <a:srgbClr val="3C3C3C"/>
                </a:solidFill>
                <a:latin typeface="Gill Sans MT"/>
                <a:cs typeface="Gill Sans MT"/>
              </a:rPr>
              <a:t> </a:t>
            </a:r>
            <a:r>
              <a:rPr sz="2000" dirty="0">
                <a:solidFill>
                  <a:srgbClr val="3C3C3C"/>
                </a:solidFill>
                <a:latin typeface="Gill Sans MT"/>
                <a:cs typeface="Gill Sans MT"/>
              </a:rPr>
              <a:t>business.</a:t>
            </a:r>
            <a:r>
              <a:rPr sz="2000" spc="320" dirty="0">
                <a:solidFill>
                  <a:srgbClr val="3C3C3C"/>
                </a:solidFill>
                <a:latin typeface="Gill Sans MT"/>
                <a:cs typeface="Gill Sans MT"/>
              </a:rPr>
              <a:t> </a:t>
            </a:r>
            <a:r>
              <a:rPr sz="2000" dirty="0">
                <a:solidFill>
                  <a:srgbClr val="3C3C3C"/>
                </a:solidFill>
                <a:latin typeface="Gill Sans MT"/>
                <a:cs typeface="Gill Sans MT"/>
              </a:rPr>
              <a:t>It</a:t>
            </a:r>
            <a:r>
              <a:rPr sz="2000" spc="-25" dirty="0">
                <a:solidFill>
                  <a:srgbClr val="3C3C3C"/>
                </a:solidFill>
                <a:latin typeface="Gill Sans MT"/>
                <a:cs typeface="Gill Sans MT"/>
              </a:rPr>
              <a:t> </a:t>
            </a:r>
            <a:r>
              <a:rPr sz="2000" dirty="0">
                <a:solidFill>
                  <a:srgbClr val="3C3C3C"/>
                </a:solidFill>
                <a:latin typeface="Gill Sans MT"/>
                <a:cs typeface="Gill Sans MT"/>
              </a:rPr>
              <a:t>is</a:t>
            </a:r>
            <a:r>
              <a:rPr sz="2000" spc="-10" dirty="0">
                <a:solidFill>
                  <a:srgbClr val="3C3C3C"/>
                </a:solidFill>
                <a:latin typeface="Gill Sans MT"/>
                <a:cs typeface="Gill Sans MT"/>
              </a:rPr>
              <a:t> </a:t>
            </a:r>
            <a:r>
              <a:rPr sz="2000" dirty="0">
                <a:solidFill>
                  <a:srgbClr val="3C3C3C"/>
                </a:solidFill>
                <a:latin typeface="Gill Sans MT"/>
                <a:cs typeface="Gill Sans MT"/>
              </a:rPr>
              <a:t>the</a:t>
            </a:r>
            <a:r>
              <a:rPr sz="2000" spc="-35" dirty="0">
                <a:solidFill>
                  <a:srgbClr val="3C3C3C"/>
                </a:solidFill>
                <a:latin typeface="Gill Sans MT"/>
                <a:cs typeface="Gill Sans MT"/>
              </a:rPr>
              <a:t> </a:t>
            </a:r>
            <a:r>
              <a:rPr sz="2000" dirty="0">
                <a:solidFill>
                  <a:srgbClr val="3C3C3C"/>
                </a:solidFill>
                <a:latin typeface="Gill Sans MT"/>
                <a:cs typeface="Gill Sans MT"/>
              </a:rPr>
              <a:t>intent</a:t>
            </a:r>
            <a:r>
              <a:rPr sz="2000" spc="-45" dirty="0">
                <a:solidFill>
                  <a:srgbClr val="3C3C3C"/>
                </a:solidFill>
                <a:latin typeface="Gill Sans MT"/>
                <a:cs typeface="Gill Sans MT"/>
              </a:rPr>
              <a:t> </a:t>
            </a:r>
            <a:r>
              <a:rPr sz="2000" dirty="0">
                <a:solidFill>
                  <a:srgbClr val="3C3C3C"/>
                </a:solidFill>
                <a:latin typeface="Gill Sans MT"/>
                <a:cs typeface="Gill Sans MT"/>
              </a:rPr>
              <a:t>of</a:t>
            </a:r>
            <a:r>
              <a:rPr sz="2000" spc="-25" dirty="0">
                <a:solidFill>
                  <a:srgbClr val="3C3C3C"/>
                </a:solidFill>
                <a:latin typeface="Gill Sans MT"/>
                <a:cs typeface="Gill Sans MT"/>
              </a:rPr>
              <a:t> the </a:t>
            </a:r>
            <a:r>
              <a:rPr sz="2000" dirty="0">
                <a:solidFill>
                  <a:srgbClr val="3C3C3C"/>
                </a:solidFill>
                <a:latin typeface="Gill Sans MT"/>
                <a:cs typeface="Gill Sans MT"/>
              </a:rPr>
              <a:t>law</a:t>
            </a:r>
            <a:r>
              <a:rPr sz="2000" spc="-40" dirty="0">
                <a:solidFill>
                  <a:srgbClr val="3C3C3C"/>
                </a:solidFill>
                <a:latin typeface="Gill Sans MT"/>
                <a:cs typeface="Gill Sans MT"/>
              </a:rPr>
              <a:t> </a:t>
            </a:r>
            <a:r>
              <a:rPr sz="2000" dirty="0">
                <a:solidFill>
                  <a:srgbClr val="3C3C3C"/>
                </a:solidFill>
                <a:latin typeface="Gill Sans MT"/>
                <a:cs typeface="Gill Sans MT"/>
              </a:rPr>
              <a:t>that</a:t>
            </a:r>
            <a:r>
              <a:rPr sz="2000" spc="-60" dirty="0">
                <a:solidFill>
                  <a:srgbClr val="3C3C3C"/>
                </a:solidFill>
                <a:latin typeface="Gill Sans MT"/>
                <a:cs typeface="Gill Sans MT"/>
              </a:rPr>
              <a:t> </a:t>
            </a:r>
            <a:r>
              <a:rPr sz="2000" dirty="0">
                <a:solidFill>
                  <a:srgbClr val="3C3C3C"/>
                </a:solidFill>
                <a:latin typeface="Gill Sans MT"/>
                <a:cs typeface="Gill Sans MT"/>
              </a:rPr>
              <a:t>their</a:t>
            </a:r>
            <a:r>
              <a:rPr sz="2000" spc="-45" dirty="0">
                <a:solidFill>
                  <a:srgbClr val="3C3C3C"/>
                </a:solidFill>
                <a:latin typeface="Gill Sans MT"/>
                <a:cs typeface="Gill Sans MT"/>
              </a:rPr>
              <a:t> </a:t>
            </a:r>
            <a:r>
              <a:rPr sz="2000" dirty="0">
                <a:solidFill>
                  <a:srgbClr val="3C3C3C"/>
                </a:solidFill>
                <a:latin typeface="Gill Sans MT"/>
                <a:cs typeface="Gill Sans MT"/>
              </a:rPr>
              <a:t>actions</a:t>
            </a:r>
            <a:r>
              <a:rPr sz="2000" spc="-55" dirty="0">
                <a:solidFill>
                  <a:srgbClr val="3C3C3C"/>
                </a:solidFill>
                <a:latin typeface="Gill Sans MT"/>
                <a:cs typeface="Gill Sans MT"/>
              </a:rPr>
              <a:t> </a:t>
            </a:r>
            <a:r>
              <a:rPr sz="2000" dirty="0">
                <a:solidFill>
                  <a:srgbClr val="3C3C3C"/>
                </a:solidFill>
                <a:latin typeface="Gill Sans MT"/>
                <a:cs typeface="Gill Sans MT"/>
              </a:rPr>
              <a:t>be</a:t>
            </a:r>
            <a:r>
              <a:rPr sz="2000" spc="-35" dirty="0">
                <a:solidFill>
                  <a:srgbClr val="3C3C3C"/>
                </a:solidFill>
                <a:latin typeface="Gill Sans MT"/>
                <a:cs typeface="Gill Sans MT"/>
              </a:rPr>
              <a:t> </a:t>
            </a:r>
            <a:r>
              <a:rPr sz="2000" dirty="0">
                <a:solidFill>
                  <a:srgbClr val="3C3C3C"/>
                </a:solidFill>
                <a:latin typeface="Gill Sans MT"/>
                <a:cs typeface="Gill Sans MT"/>
              </a:rPr>
              <a:t>taken</a:t>
            </a:r>
            <a:r>
              <a:rPr sz="2000" spc="-35" dirty="0">
                <a:solidFill>
                  <a:srgbClr val="3C3C3C"/>
                </a:solidFill>
                <a:latin typeface="Gill Sans MT"/>
                <a:cs typeface="Gill Sans MT"/>
              </a:rPr>
              <a:t> </a:t>
            </a:r>
            <a:r>
              <a:rPr sz="2000" dirty="0">
                <a:solidFill>
                  <a:srgbClr val="3C3C3C"/>
                </a:solidFill>
                <a:latin typeface="Gill Sans MT"/>
                <a:cs typeface="Gill Sans MT"/>
              </a:rPr>
              <a:t>openly</a:t>
            </a:r>
            <a:r>
              <a:rPr sz="2000" spc="-50" dirty="0">
                <a:solidFill>
                  <a:srgbClr val="3C3C3C"/>
                </a:solidFill>
                <a:latin typeface="Gill Sans MT"/>
                <a:cs typeface="Gill Sans MT"/>
              </a:rPr>
              <a:t> </a:t>
            </a:r>
            <a:r>
              <a:rPr sz="2000" dirty="0">
                <a:solidFill>
                  <a:srgbClr val="3C3C3C"/>
                </a:solidFill>
                <a:latin typeface="Gill Sans MT"/>
                <a:cs typeface="Gill Sans MT"/>
              </a:rPr>
              <a:t>and</a:t>
            </a:r>
            <a:r>
              <a:rPr sz="2000" spc="-20" dirty="0">
                <a:solidFill>
                  <a:srgbClr val="3C3C3C"/>
                </a:solidFill>
                <a:latin typeface="Gill Sans MT"/>
                <a:cs typeface="Gill Sans MT"/>
              </a:rPr>
              <a:t> </a:t>
            </a:r>
            <a:r>
              <a:rPr sz="2000" dirty="0">
                <a:solidFill>
                  <a:srgbClr val="3C3C3C"/>
                </a:solidFill>
                <a:latin typeface="Gill Sans MT"/>
                <a:cs typeface="Gill Sans MT"/>
              </a:rPr>
              <a:t>that</a:t>
            </a:r>
            <a:r>
              <a:rPr sz="2000" spc="-60" dirty="0">
                <a:solidFill>
                  <a:srgbClr val="3C3C3C"/>
                </a:solidFill>
                <a:latin typeface="Gill Sans MT"/>
                <a:cs typeface="Gill Sans MT"/>
              </a:rPr>
              <a:t> </a:t>
            </a:r>
            <a:r>
              <a:rPr sz="2000" spc="-10" dirty="0">
                <a:solidFill>
                  <a:srgbClr val="3C3C3C"/>
                </a:solidFill>
                <a:latin typeface="Gill Sans MT"/>
                <a:cs typeface="Gill Sans MT"/>
              </a:rPr>
              <a:t>their </a:t>
            </a:r>
            <a:r>
              <a:rPr sz="2000" dirty="0">
                <a:solidFill>
                  <a:srgbClr val="3C3C3C"/>
                </a:solidFill>
                <a:latin typeface="Gill Sans MT"/>
                <a:cs typeface="Gill Sans MT"/>
              </a:rPr>
              <a:t>deliberations</a:t>
            </a:r>
            <a:r>
              <a:rPr sz="2000" spc="-75" dirty="0">
                <a:solidFill>
                  <a:srgbClr val="3C3C3C"/>
                </a:solidFill>
                <a:latin typeface="Gill Sans MT"/>
                <a:cs typeface="Gill Sans MT"/>
              </a:rPr>
              <a:t> </a:t>
            </a:r>
            <a:r>
              <a:rPr sz="2000" dirty="0">
                <a:solidFill>
                  <a:srgbClr val="3C3C3C"/>
                </a:solidFill>
                <a:latin typeface="Gill Sans MT"/>
                <a:cs typeface="Gill Sans MT"/>
              </a:rPr>
              <a:t>be</a:t>
            </a:r>
            <a:r>
              <a:rPr sz="2000" spc="-45" dirty="0">
                <a:solidFill>
                  <a:srgbClr val="3C3C3C"/>
                </a:solidFill>
                <a:latin typeface="Gill Sans MT"/>
                <a:cs typeface="Gill Sans MT"/>
              </a:rPr>
              <a:t> </a:t>
            </a:r>
            <a:r>
              <a:rPr sz="2000" dirty="0">
                <a:solidFill>
                  <a:srgbClr val="3C3C3C"/>
                </a:solidFill>
                <a:latin typeface="Gill Sans MT"/>
                <a:cs typeface="Gill Sans MT"/>
              </a:rPr>
              <a:t>conducted</a:t>
            </a:r>
            <a:r>
              <a:rPr sz="2000" spc="-65" dirty="0">
                <a:solidFill>
                  <a:srgbClr val="3C3C3C"/>
                </a:solidFill>
                <a:latin typeface="Gill Sans MT"/>
                <a:cs typeface="Gill Sans MT"/>
              </a:rPr>
              <a:t> </a:t>
            </a:r>
            <a:r>
              <a:rPr sz="2000" spc="-10" dirty="0">
                <a:solidFill>
                  <a:srgbClr val="3C3C3C"/>
                </a:solidFill>
                <a:latin typeface="Gill Sans MT"/>
                <a:cs typeface="Gill Sans MT"/>
              </a:rPr>
              <a:t>openly.”</a:t>
            </a:r>
            <a:r>
              <a:rPr sz="2000" dirty="0">
                <a:solidFill>
                  <a:srgbClr val="3C3C3C"/>
                </a:solidFill>
                <a:latin typeface="Gill Sans MT"/>
                <a:cs typeface="Gill Sans MT"/>
              </a:rPr>
              <a:t>	NRS</a:t>
            </a:r>
            <a:r>
              <a:rPr sz="2000" spc="-30" dirty="0">
                <a:solidFill>
                  <a:srgbClr val="3C3C3C"/>
                </a:solidFill>
                <a:latin typeface="Gill Sans MT"/>
                <a:cs typeface="Gill Sans MT"/>
              </a:rPr>
              <a:t> </a:t>
            </a:r>
            <a:r>
              <a:rPr sz="2000" spc="-10" dirty="0">
                <a:solidFill>
                  <a:srgbClr val="3C3C3C"/>
                </a:solidFill>
                <a:latin typeface="Gill Sans MT"/>
                <a:cs typeface="Gill Sans MT"/>
              </a:rPr>
              <a:t>241.010(1).</a:t>
            </a:r>
            <a:endParaRPr sz="2000">
              <a:latin typeface="Gill Sans MT"/>
              <a:cs typeface="Gill Sans MT"/>
            </a:endParaRPr>
          </a:p>
        </p:txBody>
      </p:sp>
      <p:pic>
        <p:nvPicPr>
          <p:cNvPr id="4" name="object 4"/>
          <p:cNvPicPr/>
          <p:nvPr/>
        </p:nvPicPr>
        <p:blipFill>
          <a:blip r:embed="rId2" cstate="print"/>
          <a:stretch>
            <a:fillRect/>
          </a:stretch>
        </p:blipFill>
        <p:spPr>
          <a:xfrm>
            <a:off x="914400" y="2601467"/>
            <a:ext cx="4261104" cy="28407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03530" rIns="0" bIns="0" rtlCol="0">
            <a:spAutoFit/>
          </a:bodyPr>
          <a:lstStyle/>
          <a:p>
            <a:pPr marL="635" algn="ctr">
              <a:lnSpc>
                <a:spcPct val="100000"/>
              </a:lnSpc>
              <a:spcBef>
                <a:spcPts val="2390"/>
              </a:spcBef>
            </a:pPr>
            <a:r>
              <a:rPr sz="3600" dirty="0">
                <a:solidFill>
                  <a:srgbClr val="FFFFFF"/>
                </a:solidFill>
              </a:rPr>
              <a:t>When</a:t>
            </a:r>
            <a:r>
              <a:rPr sz="3600" spc="-35" dirty="0">
                <a:solidFill>
                  <a:srgbClr val="FFFFFF"/>
                </a:solidFill>
              </a:rPr>
              <a:t> </a:t>
            </a:r>
            <a:r>
              <a:rPr sz="3600" dirty="0">
                <a:solidFill>
                  <a:srgbClr val="FFFFFF"/>
                </a:solidFill>
              </a:rPr>
              <a:t>does</a:t>
            </a:r>
            <a:r>
              <a:rPr sz="3600" spc="-40" dirty="0">
                <a:solidFill>
                  <a:srgbClr val="FFFFFF"/>
                </a:solidFill>
              </a:rPr>
              <a:t> </a:t>
            </a:r>
            <a:r>
              <a:rPr sz="3600" dirty="0">
                <a:solidFill>
                  <a:srgbClr val="FFFFFF"/>
                </a:solidFill>
              </a:rPr>
              <a:t>the</a:t>
            </a:r>
            <a:r>
              <a:rPr sz="3600" spc="-30" dirty="0">
                <a:solidFill>
                  <a:srgbClr val="FFFFFF"/>
                </a:solidFill>
              </a:rPr>
              <a:t> </a:t>
            </a:r>
            <a:r>
              <a:rPr sz="3600" dirty="0">
                <a:solidFill>
                  <a:srgbClr val="FFFFFF"/>
                </a:solidFill>
              </a:rPr>
              <a:t>OML</a:t>
            </a:r>
            <a:r>
              <a:rPr sz="3600" spc="-35" dirty="0">
                <a:solidFill>
                  <a:srgbClr val="FFFFFF"/>
                </a:solidFill>
              </a:rPr>
              <a:t> </a:t>
            </a:r>
            <a:r>
              <a:rPr sz="3600" spc="-10" dirty="0">
                <a:solidFill>
                  <a:srgbClr val="FFFFFF"/>
                </a:solidFill>
              </a:rPr>
              <a:t>apply?</a:t>
            </a:r>
            <a:endParaRPr sz="3600"/>
          </a:p>
        </p:txBody>
      </p:sp>
      <p:sp>
        <p:nvSpPr>
          <p:cNvPr id="3" name="object 3"/>
          <p:cNvSpPr txBox="1"/>
          <p:nvPr/>
        </p:nvSpPr>
        <p:spPr>
          <a:xfrm>
            <a:off x="659993" y="2113355"/>
            <a:ext cx="4912995" cy="2027555"/>
          </a:xfrm>
          <a:prstGeom prst="rect">
            <a:avLst/>
          </a:prstGeom>
        </p:spPr>
        <p:txBody>
          <a:bodyPr vert="horz" wrap="square" lIns="0" tIns="150495" rIns="0" bIns="0" rtlCol="0">
            <a:spAutoFit/>
          </a:bodyPr>
          <a:lstStyle/>
          <a:p>
            <a:pPr marL="351155" algn="ctr">
              <a:lnSpc>
                <a:spcPct val="100000"/>
              </a:lnSpc>
              <a:spcBef>
                <a:spcPts val="1185"/>
              </a:spcBef>
            </a:pPr>
            <a:r>
              <a:rPr sz="2000" dirty="0">
                <a:solidFill>
                  <a:srgbClr val="3C3C3C"/>
                </a:solidFill>
                <a:latin typeface="Gill Sans MT"/>
                <a:cs typeface="Gill Sans MT"/>
              </a:rPr>
              <a:t>PUBLIC</a:t>
            </a:r>
            <a:r>
              <a:rPr sz="2000" spc="-40" dirty="0">
                <a:solidFill>
                  <a:srgbClr val="3C3C3C"/>
                </a:solidFill>
                <a:latin typeface="Gill Sans MT"/>
                <a:cs typeface="Gill Sans MT"/>
              </a:rPr>
              <a:t> </a:t>
            </a:r>
            <a:r>
              <a:rPr sz="2000" spc="-20" dirty="0">
                <a:solidFill>
                  <a:srgbClr val="3C3C3C"/>
                </a:solidFill>
                <a:latin typeface="Gill Sans MT"/>
                <a:cs typeface="Gill Sans MT"/>
              </a:rPr>
              <a:t>BODY</a:t>
            </a:r>
            <a:endParaRPr sz="2000">
              <a:latin typeface="Gill Sans MT"/>
              <a:cs typeface="Gill Sans MT"/>
            </a:endParaRPr>
          </a:p>
          <a:p>
            <a:pPr marL="318770" marR="5080" indent="-306705">
              <a:lnSpc>
                <a:spcPct val="100000"/>
              </a:lnSpc>
              <a:spcBef>
                <a:spcPts val="1080"/>
              </a:spcBef>
              <a:buClr>
                <a:srgbClr val="4590B8"/>
              </a:buClr>
              <a:buSzPct val="90000"/>
              <a:buFont typeface="Wingdings 2"/>
              <a:buChar char=""/>
              <a:tabLst>
                <a:tab pos="318770" algn="l"/>
              </a:tabLst>
            </a:pPr>
            <a:r>
              <a:rPr sz="2000" dirty="0">
                <a:solidFill>
                  <a:srgbClr val="3C3C3C"/>
                </a:solidFill>
                <a:latin typeface="Gill Sans MT"/>
                <a:cs typeface="Gill Sans MT"/>
              </a:rPr>
              <a:t>The</a:t>
            </a:r>
            <a:r>
              <a:rPr sz="2000" spc="-35" dirty="0">
                <a:solidFill>
                  <a:srgbClr val="3C3C3C"/>
                </a:solidFill>
                <a:latin typeface="Gill Sans MT"/>
                <a:cs typeface="Gill Sans MT"/>
              </a:rPr>
              <a:t> </a:t>
            </a:r>
            <a:r>
              <a:rPr sz="2000" dirty="0">
                <a:solidFill>
                  <a:srgbClr val="3C3C3C"/>
                </a:solidFill>
                <a:latin typeface="Gill Sans MT"/>
                <a:cs typeface="Gill Sans MT"/>
              </a:rPr>
              <a:t>OML</a:t>
            </a:r>
            <a:r>
              <a:rPr sz="2000" spc="-15" dirty="0">
                <a:solidFill>
                  <a:srgbClr val="3C3C3C"/>
                </a:solidFill>
                <a:latin typeface="Gill Sans MT"/>
                <a:cs typeface="Gill Sans MT"/>
              </a:rPr>
              <a:t> </a:t>
            </a:r>
            <a:r>
              <a:rPr sz="2000" dirty="0">
                <a:solidFill>
                  <a:srgbClr val="3C3C3C"/>
                </a:solidFill>
                <a:latin typeface="Gill Sans MT"/>
                <a:cs typeface="Gill Sans MT"/>
              </a:rPr>
              <a:t>generally</a:t>
            </a:r>
            <a:r>
              <a:rPr sz="2000" spc="-50" dirty="0">
                <a:solidFill>
                  <a:srgbClr val="3C3C3C"/>
                </a:solidFill>
                <a:latin typeface="Gill Sans MT"/>
                <a:cs typeface="Gill Sans MT"/>
              </a:rPr>
              <a:t> </a:t>
            </a:r>
            <a:r>
              <a:rPr sz="2000" dirty="0">
                <a:solidFill>
                  <a:srgbClr val="3C3C3C"/>
                </a:solidFill>
                <a:latin typeface="Gill Sans MT"/>
                <a:cs typeface="Gill Sans MT"/>
              </a:rPr>
              <a:t>applies</a:t>
            </a:r>
            <a:r>
              <a:rPr sz="2000" spc="-35" dirty="0">
                <a:solidFill>
                  <a:srgbClr val="3C3C3C"/>
                </a:solidFill>
                <a:latin typeface="Gill Sans MT"/>
                <a:cs typeface="Gill Sans MT"/>
              </a:rPr>
              <a:t> </a:t>
            </a:r>
            <a:r>
              <a:rPr sz="2000" dirty="0">
                <a:solidFill>
                  <a:srgbClr val="3C3C3C"/>
                </a:solidFill>
                <a:latin typeface="Gill Sans MT"/>
                <a:cs typeface="Gill Sans MT"/>
              </a:rPr>
              <a:t>to</a:t>
            </a:r>
            <a:r>
              <a:rPr sz="2000" spc="-40" dirty="0">
                <a:solidFill>
                  <a:srgbClr val="3C3C3C"/>
                </a:solidFill>
                <a:latin typeface="Gill Sans MT"/>
                <a:cs typeface="Gill Sans MT"/>
              </a:rPr>
              <a:t> </a:t>
            </a:r>
            <a:r>
              <a:rPr sz="2000" dirty="0">
                <a:solidFill>
                  <a:srgbClr val="3C3C3C"/>
                </a:solidFill>
                <a:latin typeface="Gill Sans MT"/>
                <a:cs typeface="Gill Sans MT"/>
              </a:rPr>
              <a:t>all</a:t>
            </a:r>
            <a:r>
              <a:rPr sz="2000" spc="-35" dirty="0">
                <a:solidFill>
                  <a:srgbClr val="3C3C3C"/>
                </a:solidFill>
                <a:latin typeface="Gill Sans MT"/>
                <a:cs typeface="Gill Sans MT"/>
              </a:rPr>
              <a:t> </a:t>
            </a:r>
            <a:r>
              <a:rPr sz="2000" dirty="0">
                <a:solidFill>
                  <a:srgbClr val="3C3C3C"/>
                </a:solidFill>
                <a:latin typeface="Gill Sans MT"/>
                <a:cs typeface="Gill Sans MT"/>
              </a:rPr>
              <a:t>meetings</a:t>
            </a:r>
            <a:r>
              <a:rPr sz="2000" spc="-55" dirty="0">
                <a:solidFill>
                  <a:srgbClr val="3C3C3C"/>
                </a:solidFill>
                <a:latin typeface="Gill Sans MT"/>
                <a:cs typeface="Gill Sans MT"/>
              </a:rPr>
              <a:t> </a:t>
            </a:r>
            <a:r>
              <a:rPr sz="2000" spc="-25" dirty="0">
                <a:solidFill>
                  <a:srgbClr val="3C3C3C"/>
                </a:solidFill>
                <a:latin typeface="Gill Sans MT"/>
                <a:cs typeface="Gill Sans MT"/>
              </a:rPr>
              <a:t>of </a:t>
            </a:r>
            <a:r>
              <a:rPr sz="2000" dirty="0">
                <a:solidFill>
                  <a:srgbClr val="3C3C3C"/>
                </a:solidFill>
                <a:latin typeface="Gill Sans MT"/>
                <a:cs typeface="Gill Sans MT"/>
              </a:rPr>
              <a:t>public</a:t>
            </a:r>
            <a:r>
              <a:rPr sz="2000" spc="-45" dirty="0">
                <a:solidFill>
                  <a:srgbClr val="3C3C3C"/>
                </a:solidFill>
                <a:latin typeface="Gill Sans MT"/>
                <a:cs typeface="Gill Sans MT"/>
              </a:rPr>
              <a:t> </a:t>
            </a:r>
            <a:r>
              <a:rPr sz="2000" dirty="0">
                <a:solidFill>
                  <a:srgbClr val="3C3C3C"/>
                </a:solidFill>
                <a:latin typeface="Gill Sans MT"/>
                <a:cs typeface="Gill Sans MT"/>
              </a:rPr>
              <a:t>bodies</a:t>
            </a:r>
            <a:r>
              <a:rPr sz="2000" spc="-25" dirty="0">
                <a:solidFill>
                  <a:srgbClr val="3C3C3C"/>
                </a:solidFill>
                <a:latin typeface="Gill Sans MT"/>
                <a:cs typeface="Gill Sans MT"/>
              </a:rPr>
              <a:t> </a:t>
            </a:r>
            <a:r>
              <a:rPr sz="2000" dirty="0">
                <a:solidFill>
                  <a:srgbClr val="3C3C3C"/>
                </a:solidFill>
                <a:latin typeface="Gill Sans MT"/>
                <a:cs typeface="Gill Sans MT"/>
              </a:rPr>
              <a:t>in</a:t>
            </a:r>
            <a:r>
              <a:rPr sz="2000" spc="-15" dirty="0">
                <a:solidFill>
                  <a:srgbClr val="3C3C3C"/>
                </a:solidFill>
                <a:latin typeface="Gill Sans MT"/>
                <a:cs typeface="Gill Sans MT"/>
              </a:rPr>
              <a:t> </a:t>
            </a:r>
            <a:r>
              <a:rPr sz="2000" dirty="0">
                <a:solidFill>
                  <a:srgbClr val="3C3C3C"/>
                </a:solidFill>
                <a:latin typeface="Gill Sans MT"/>
                <a:cs typeface="Gill Sans MT"/>
              </a:rPr>
              <a:t>the</a:t>
            </a:r>
            <a:r>
              <a:rPr sz="2000" spc="-35" dirty="0">
                <a:solidFill>
                  <a:srgbClr val="3C3C3C"/>
                </a:solidFill>
                <a:latin typeface="Gill Sans MT"/>
                <a:cs typeface="Gill Sans MT"/>
              </a:rPr>
              <a:t> </a:t>
            </a:r>
            <a:r>
              <a:rPr sz="2000" dirty="0">
                <a:solidFill>
                  <a:srgbClr val="3C3C3C"/>
                </a:solidFill>
                <a:latin typeface="Gill Sans MT"/>
                <a:cs typeface="Gill Sans MT"/>
              </a:rPr>
              <a:t>State</a:t>
            </a:r>
            <a:r>
              <a:rPr sz="2000" spc="-25" dirty="0">
                <a:solidFill>
                  <a:srgbClr val="3C3C3C"/>
                </a:solidFill>
                <a:latin typeface="Gill Sans MT"/>
                <a:cs typeface="Gill Sans MT"/>
              </a:rPr>
              <a:t> </a:t>
            </a:r>
            <a:r>
              <a:rPr sz="2000" dirty="0">
                <a:solidFill>
                  <a:srgbClr val="3C3C3C"/>
                </a:solidFill>
                <a:latin typeface="Gill Sans MT"/>
                <a:cs typeface="Gill Sans MT"/>
              </a:rPr>
              <a:t>of</a:t>
            </a:r>
            <a:r>
              <a:rPr sz="2000" spc="-20" dirty="0">
                <a:solidFill>
                  <a:srgbClr val="3C3C3C"/>
                </a:solidFill>
                <a:latin typeface="Gill Sans MT"/>
                <a:cs typeface="Gill Sans MT"/>
              </a:rPr>
              <a:t> </a:t>
            </a:r>
            <a:r>
              <a:rPr sz="2000" spc="-10" dirty="0">
                <a:solidFill>
                  <a:srgbClr val="3C3C3C"/>
                </a:solidFill>
                <a:latin typeface="Gill Sans MT"/>
                <a:cs typeface="Gill Sans MT"/>
              </a:rPr>
              <a:t>Nevada.</a:t>
            </a:r>
            <a:endParaRPr sz="2000">
              <a:latin typeface="Gill Sans MT"/>
              <a:cs typeface="Gill Sans MT"/>
            </a:endParaRPr>
          </a:p>
          <a:p>
            <a:pPr marL="641985" lvl="1" indent="-304800">
              <a:lnSpc>
                <a:spcPct val="100000"/>
              </a:lnSpc>
              <a:spcBef>
                <a:spcPts val="1040"/>
              </a:spcBef>
              <a:buClr>
                <a:srgbClr val="4590B8"/>
              </a:buClr>
              <a:buSzPct val="91666"/>
              <a:buFont typeface="Wingdings 2"/>
              <a:buChar char=""/>
              <a:tabLst>
                <a:tab pos="641985" algn="l"/>
              </a:tabLst>
            </a:pPr>
            <a:r>
              <a:rPr sz="1800" dirty="0">
                <a:solidFill>
                  <a:srgbClr val="3C3C3C"/>
                </a:solidFill>
                <a:latin typeface="Gill Sans MT"/>
                <a:cs typeface="Gill Sans MT"/>
              </a:rPr>
              <a:t>Includes</a:t>
            </a:r>
            <a:r>
              <a:rPr sz="1800" spc="-60" dirty="0">
                <a:solidFill>
                  <a:srgbClr val="3C3C3C"/>
                </a:solidFill>
                <a:latin typeface="Gill Sans MT"/>
                <a:cs typeface="Gill Sans MT"/>
              </a:rPr>
              <a:t> </a:t>
            </a:r>
            <a:r>
              <a:rPr sz="1800" spc="-10" dirty="0">
                <a:solidFill>
                  <a:srgbClr val="3C3C3C"/>
                </a:solidFill>
                <a:latin typeface="Gill Sans MT"/>
                <a:cs typeface="Gill Sans MT"/>
              </a:rPr>
              <a:t>subcommittees</a:t>
            </a:r>
            <a:endParaRPr sz="1800">
              <a:latin typeface="Gill Sans MT"/>
              <a:cs typeface="Gill Sans MT"/>
            </a:endParaRPr>
          </a:p>
          <a:p>
            <a:pPr marL="641985" lvl="1" indent="-304800">
              <a:lnSpc>
                <a:spcPct val="100000"/>
              </a:lnSpc>
              <a:spcBef>
                <a:spcPts val="1035"/>
              </a:spcBef>
              <a:buClr>
                <a:srgbClr val="4590B8"/>
              </a:buClr>
              <a:buSzPct val="91666"/>
              <a:buFont typeface="Wingdings 2"/>
              <a:buChar char=""/>
              <a:tabLst>
                <a:tab pos="641985" algn="l"/>
              </a:tabLst>
            </a:pPr>
            <a:r>
              <a:rPr sz="1800" dirty="0">
                <a:solidFill>
                  <a:srgbClr val="3C3C3C"/>
                </a:solidFill>
                <a:latin typeface="Gill Sans MT"/>
                <a:cs typeface="Gill Sans MT"/>
              </a:rPr>
              <a:t>Exceptions</a:t>
            </a:r>
            <a:r>
              <a:rPr sz="1800" spc="-60" dirty="0">
                <a:solidFill>
                  <a:srgbClr val="3C3C3C"/>
                </a:solidFill>
                <a:latin typeface="Gill Sans MT"/>
                <a:cs typeface="Gill Sans MT"/>
              </a:rPr>
              <a:t> </a:t>
            </a:r>
            <a:r>
              <a:rPr sz="1800" dirty="0">
                <a:solidFill>
                  <a:srgbClr val="3C3C3C"/>
                </a:solidFill>
                <a:latin typeface="Gill Sans MT"/>
                <a:cs typeface="Gill Sans MT"/>
              </a:rPr>
              <a:t>are</a:t>
            </a:r>
            <a:r>
              <a:rPr sz="1800" spc="-50" dirty="0">
                <a:solidFill>
                  <a:srgbClr val="3C3C3C"/>
                </a:solidFill>
                <a:latin typeface="Gill Sans MT"/>
                <a:cs typeface="Gill Sans MT"/>
              </a:rPr>
              <a:t> </a:t>
            </a:r>
            <a:r>
              <a:rPr sz="1800" dirty="0">
                <a:solidFill>
                  <a:srgbClr val="3C3C3C"/>
                </a:solidFill>
                <a:latin typeface="Gill Sans MT"/>
                <a:cs typeface="Gill Sans MT"/>
              </a:rPr>
              <a:t>strictly</a:t>
            </a:r>
            <a:r>
              <a:rPr sz="1800" spc="-65" dirty="0">
                <a:solidFill>
                  <a:srgbClr val="3C3C3C"/>
                </a:solidFill>
                <a:latin typeface="Gill Sans MT"/>
                <a:cs typeface="Gill Sans MT"/>
              </a:rPr>
              <a:t> </a:t>
            </a:r>
            <a:r>
              <a:rPr sz="1800" spc="-10" dirty="0">
                <a:solidFill>
                  <a:srgbClr val="3C3C3C"/>
                </a:solidFill>
                <a:latin typeface="Gill Sans MT"/>
                <a:cs typeface="Gill Sans MT"/>
              </a:rPr>
              <a:t>construed</a:t>
            </a:r>
            <a:endParaRPr sz="1800">
              <a:latin typeface="Gill Sans MT"/>
              <a:cs typeface="Gill Sans MT"/>
            </a:endParaRPr>
          </a:p>
        </p:txBody>
      </p:sp>
      <p:sp>
        <p:nvSpPr>
          <p:cNvPr id="4" name="object 4"/>
          <p:cNvSpPr txBox="1"/>
          <p:nvPr/>
        </p:nvSpPr>
        <p:spPr>
          <a:xfrm>
            <a:off x="6267958" y="2113355"/>
            <a:ext cx="5157470" cy="3817071"/>
          </a:xfrm>
          <a:prstGeom prst="rect">
            <a:avLst/>
          </a:prstGeom>
        </p:spPr>
        <p:txBody>
          <a:bodyPr vert="horz" wrap="square" lIns="0" tIns="150495" rIns="0" bIns="0" rtlCol="0">
            <a:spAutoFit/>
          </a:bodyPr>
          <a:lstStyle/>
          <a:p>
            <a:pPr marL="106045" algn="ctr">
              <a:lnSpc>
                <a:spcPct val="100000"/>
              </a:lnSpc>
              <a:spcBef>
                <a:spcPts val="1185"/>
              </a:spcBef>
            </a:pPr>
            <a:r>
              <a:rPr sz="2000" spc="-10" dirty="0">
                <a:solidFill>
                  <a:srgbClr val="3C3C3C"/>
                </a:solidFill>
                <a:latin typeface="Gill Sans MT"/>
                <a:cs typeface="Gill Sans MT"/>
              </a:rPr>
              <a:t>MEETING</a:t>
            </a:r>
            <a:endParaRPr sz="2000" dirty="0">
              <a:latin typeface="Gill Sans MT"/>
              <a:cs typeface="Gill Sans MT"/>
            </a:endParaRPr>
          </a:p>
          <a:p>
            <a:pPr marL="318770" indent="-306070">
              <a:lnSpc>
                <a:spcPct val="100000"/>
              </a:lnSpc>
              <a:spcBef>
                <a:spcPts val="1080"/>
              </a:spcBef>
              <a:buClr>
                <a:srgbClr val="4590B8"/>
              </a:buClr>
              <a:buSzPct val="90000"/>
              <a:buFont typeface="Wingdings 2"/>
              <a:buChar char=""/>
              <a:tabLst>
                <a:tab pos="318770" algn="l"/>
              </a:tabLst>
            </a:pPr>
            <a:r>
              <a:rPr sz="2000" dirty="0">
                <a:solidFill>
                  <a:srgbClr val="3C3C3C"/>
                </a:solidFill>
                <a:latin typeface="Gill Sans MT"/>
                <a:cs typeface="Gill Sans MT"/>
              </a:rPr>
              <a:t>Under</a:t>
            </a:r>
            <a:r>
              <a:rPr sz="2000" spc="-40" dirty="0">
                <a:solidFill>
                  <a:srgbClr val="3C3C3C"/>
                </a:solidFill>
                <a:latin typeface="Gill Sans MT"/>
                <a:cs typeface="Gill Sans MT"/>
              </a:rPr>
              <a:t> </a:t>
            </a:r>
            <a:r>
              <a:rPr sz="2000" dirty="0">
                <a:solidFill>
                  <a:srgbClr val="3C3C3C"/>
                </a:solidFill>
                <a:latin typeface="Gill Sans MT"/>
                <a:cs typeface="Gill Sans MT"/>
              </a:rPr>
              <a:t>the</a:t>
            </a:r>
            <a:r>
              <a:rPr sz="2000" spc="-20" dirty="0">
                <a:solidFill>
                  <a:srgbClr val="3C3C3C"/>
                </a:solidFill>
                <a:latin typeface="Gill Sans MT"/>
                <a:cs typeface="Gill Sans MT"/>
              </a:rPr>
              <a:t> </a:t>
            </a:r>
            <a:r>
              <a:rPr sz="2000" spc="-10" dirty="0">
                <a:solidFill>
                  <a:srgbClr val="3C3C3C"/>
                </a:solidFill>
                <a:latin typeface="Gill Sans MT"/>
                <a:cs typeface="Gill Sans MT"/>
              </a:rPr>
              <a:t>OML,</a:t>
            </a:r>
            <a:r>
              <a:rPr sz="2000" spc="-215" dirty="0">
                <a:solidFill>
                  <a:srgbClr val="3C3C3C"/>
                </a:solidFill>
                <a:latin typeface="Gill Sans MT"/>
                <a:cs typeface="Gill Sans MT"/>
              </a:rPr>
              <a:t> </a:t>
            </a:r>
            <a:r>
              <a:rPr sz="2000" dirty="0">
                <a:solidFill>
                  <a:srgbClr val="3C3C3C"/>
                </a:solidFill>
                <a:latin typeface="Gill Sans MT"/>
                <a:cs typeface="Gill Sans MT"/>
              </a:rPr>
              <a:t>a</a:t>
            </a:r>
            <a:r>
              <a:rPr sz="2000" spc="-215" dirty="0">
                <a:solidFill>
                  <a:srgbClr val="3C3C3C"/>
                </a:solidFill>
                <a:latin typeface="Gill Sans MT"/>
                <a:cs typeface="Gill Sans MT"/>
              </a:rPr>
              <a:t> </a:t>
            </a:r>
            <a:r>
              <a:rPr sz="2000" dirty="0">
                <a:solidFill>
                  <a:srgbClr val="3C3C3C"/>
                </a:solidFill>
                <a:latin typeface="Gill Sans MT"/>
                <a:cs typeface="Gill Sans MT"/>
              </a:rPr>
              <a:t>“meeting”</a:t>
            </a:r>
            <a:r>
              <a:rPr sz="2000" spc="-50" dirty="0">
                <a:solidFill>
                  <a:srgbClr val="3C3C3C"/>
                </a:solidFill>
                <a:latin typeface="Gill Sans MT"/>
                <a:cs typeface="Gill Sans MT"/>
              </a:rPr>
              <a:t> </a:t>
            </a:r>
            <a:r>
              <a:rPr sz="2000" spc="-10" dirty="0">
                <a:solidFill>
                  <a:srgbClr val="3C3C3C"/>
                </a:solidFill>
                <a:latin typeface="Gill Sans MT"/>
                <a:cs typeface="Gill Sans MT"/>
              </a:rPr>
              <a:t>requires</a:t>
            </a:r>
            <a:r>
              <a:rPr sz="2000" spc="-45" dirty="0">
                <a:solidFill>
                  <a:srgbClr val="3C3C3C"/>
                </a:solidFill>
                <a:latin typeface="Gill Sans MT"/>
                <a:cs typeface="Gill Sans MT"/>
              </a:rPr>
              <a:t> </a:t>
            </a:r>
            <a:r>
              <a:rPr sz="2000" spc="-50" dirty="0">
                <a:solidFill>
                  <a:srgbClr val="3C3C3C"/>
                </a:solidFill>
                <a:latin typeface="Gill Sans MT"/>
                <a:cs typeface="Gill Sans MT"/>
              </a:rPr>
              <a:t>a</a:t>
            </a:r>
            <a:endParaRPr sz="2000" dirty="0">
              <a:latin typeface="Gill Sans MT"/>
              <a:cs typeface="Gill Sans MT"/>
            </a:endParaRPr>
          </a:p>
          <a:p>
            <a:pPr marL="318770">
              <a:lnSpc>
                <a:spcPct val="100000"/>
              </a:lnSpc>
            </a:pPr>
            <a:r>
              <a:rPr sz="2000" b="1" dirty="0">
                <a:solidFill>
                  <a:srgbClr val="3C3C3C"/>
                </a:solidFill>
                <a:latin typeface="Gill Sans MT"/>
                <a:cs typeface="Gill Sans MT"/>
              </a:rPr>
              <a:t>Quorum</a:t>
            </a:r>
            <a:r>
              <a:rPr sz="2000" b="1" spc="-45" dirty="0">
                <a:solidFill>
                  <a:srgbClr val="3C3C3C"/>
                </a:solidFill>
                <a:latin typeface="Gill Sans MT"/>
                <a:cs typeface="Gill Sans MT"/>
              </a:rPr>
              <a:t> </a:t>
            </a:r>
            <a:r>
              <a:rPr sz="2000" b="1" dirty="0">
                <a:solidFill>
                  <a:srgbClr val="3C3C3C"/>
                </a:solidFill>
                <a:latin typeface="Gill Sans MT"/>
                <a:cs typeface="Gill Sans MT"/>
              </a:rPr>
              <a:t>+</a:t>
            </a:r>
            <a:r>
              <a:rPr sz="2000" b="1" spc="-35" dirty="0">
                <a:solidFill>
                  <a:srgbClr val="3C3C3C"/>
                </a:solidFill>
                <a:latin typeface="Gill Sans MT"/>
                <a:cs typeface="Gill Sans MT"/>
              </a:rPr>
              <a:t> </a:t>
            </a:r>
            <a:r>
              <a:rPr sz="2000" b="1" dirty="0">
                <a:solidFill>
                  <a:srgbClr val="3C3C3C"/>
                </a:solidFill>
                <a:latin typeface="Gill Sans MT"/>
                <a:cs typeface="Gill Sans MT"/>
              </a:rPr>
              <a:t>Deliberation</a:t>
            </a:r>
            <a:r>
              <a:rPr sz="2000" b="1" spc="-55" dirty="0">
                <a:solidFill>
                  <a:srgbClr val="3C3C3C"/>
                </a:solidFill>
                <a:latin typeface="Gill Sans MT"/>
                <a:cs typeface="Gill Sans MT"/>
              </a:rPr>
              <a:t> </a:t>
            </a:r>
            <a:r>
              <a:rPr sz="2000" b="1" i="1" spc="-10" dirty="0">
                <a:solidFill>
                  <a:srgbClr val="3C3C3C"/>
                </a:solidFill>
                <a:latin typeface="Gill Sans MT"/>
                <a:cs typeface="Gill Sans MT"/>
              </a:rPr>
              <a:t>or</a:t>
            </a:r>
            <a:r>
              <a:rPr sz="2000" b="1" i="1" spc="-210" dirty="0">
                <a:solidFill>
                  <a:srgbClr val="3C3C3C"/>
                </a:solidFill>
                <a:latin typeface="Gill Sans MT"/>
                <a:cs typeface="Gill Sans MT"/>
              </a:rPr>
              <a:t> </a:t>
            </a:r>
            <a:r>
              <a:rPr sz="2000" b="1" spc="-10" dirty="0">
                <a:solidFill>
                  <a:srgbClr val="3C3C3C"/>
                </a:solidFill>
                <a:latin typeface="Gill Sans MT"/>
                <a:cs typeface="Gill Sans MT"/>
              </a:rPr>
              <a:t>Action</a:t>
            </a:r>
            <a:endParaRPr sz="2000" dirty="0">
              <a:latin typeface="Gill Sans MT"/>
              <a:cs typeface="Gill Sans MT"/>
            </a:endParaRPr>
          </a:p>
          <a:p>
            <a:pPr marL="318770" indent="-306070">
              <a:lnSpc>
                <a:spcPct val="100000"/>
              </a:lnSpc>
              <a:spcBef>
                <a:spcPts val="1040"/>
              </a:spcBef>
              <a:buClr>
                <a:srgbClr val="4590B8"/>
              </a:buClr>
              <a:buSzPct val="91666"/>
              <a:buFont typeface="Wingdings 2"/>
              <a:buChar char=""/>
              <a:tabLst>
                <a:tab pos="318770" algn="l"/>
              </a:tabLst>
            </a:pPr>
            <a:r>
              <a:rPr sz="1800" dirty="0">
                <a:solidFill>
                  <a:srgbClr val="3C3C3C"/>
                </a:solidFill>
                <a:latin typeface="Gill Sans MT"/>
                <a:cs typeface="Gill Sans MT"/>
              </a:rPr>
              <a:t>Quorum</a:t>
            </a:r>
            <a:r>
              <a:rPr sz="1800" spc="-15" dirty="0">
                <a:solidFill>
                  <a:srgbClr val="3C3C3C"/>
                </a:solidFill>
                <a:latin typeface="Gill Sans MT"/>
                <a:cs typeface="Gill Sans MT"/>
              </a:rPr>
              <a:t> </a:t>
            </a:r>
            <a:r>
              <a:rPr sz="1800" dirty="0">
                <a:solidFill>
                  <a:srgbClr val="3C3C3C"/>
                </a:solidFill>
                <a:latin typeface="Gill Sans MT"/>
                <a:cs typeface="Gill Sans MT"/>
              </a:rPr>
              <a:t>means</a:t>
            </a:r>
            <a:r>
              <a:rPr sz="1800" spc="-30" dirty="0">
                <a:solidFill>
                  <a:srgbClr val="3C3C3C"/>
                </a:solidFill>
                <a:latin typeface="Gill Sans MT"/>
                <a:cs typeface="Gill Sans MT"/>
              </a:rPr>
              <a:t> </a:t>
            </a:r>
            <a:r>
              <a:rPr sz="1800" dirty="0">
                <a:solidFill>
                  <a:srgbClr val="3C3C3C"/>
                </a:solidFill>
                <a:latin typeface="Gill Sans MT"/>
                <a:cs typeface="Gill Sans MT"/>
              </a:rPr>
              <a:t>a</a:t>
            </a:r>
            <a:r>
              <a:rPr sz="1800" spc="-20" dirty="0">
                <a:solidFill>
                  <a:srgbClr val="3C3C3C"/>
                </a:solidFill>
                <a:latin typeface="Gill Sans MT"/>
                <a:cs typeface="Gill Sans MT"/>
              </a:rPr>
              <a:t> </a:t>
            </a:r>
            <a:r>
              <a:rPr sz="1800" dirty="0">
                <a:solidFill>
                  <a:srgbClr val="3C3C3C"/>
                </a:solidFill>
                <a:latin typeface="Gill Sans MT"/>
                <a:cs typeface="Gill Sans MT"/>
              </a:rPr>
              <a:t>simply</a:t>
            </a:r>
            <a:r>
              <a:rPr sz="1800" spc="-15" dirty="0">
                <a:solidFill>
                  <a:srgbClr val="3C3C3C"/>
                </a:solidFill>
                <a:latin typeface="Gill Sans MT"/>
                <a:cs typeface="Gill Sans MT"/>
              </a:rPr>
              <a:t> </a:t>
            </a:r>
            <a:r>
              <a:rPr sz="1800" dirty="0">
                <a:solidFill>
                  <a:srgbClr val="3C3C3C"/>
                </a:solidFill>
                <a:latin typeface="Gill Sans MT"/>
                <a:cs typeface="Gill Sans MT"/>
              </a:rPr>
              <a:t>majority</a:t>
            </a:r>
            <a:r>
              <a:rPr sz="1800" spc="-30" dirty="0">
                <a:solidFill>
                  <a:srgbClr val="3C3C3C"/>
                </a:solidFill>
                <a:latin typeface="Gill Sans MT"/>
                <a:cs typeface="Gill Sans MT"/>
              </a:rPr>
              <a:t> </a:t>
            </a:r>
            <a:r>
              <a:rPr sz="1800" dirty="0">
                <a:solidFill>
                  <a:srgbClr val="3C3C3C"/>
                </a:solidFill>
                <a:latin typeface="Gill Sans MT"/>
                <a:cs typeface="Gill Sans MT"/>
              </a:rPr>
              <a:t>of</a:t>
            </a:r>
            <a:r>
              <a:rPr sz="1800" spc="-15" dirty="0">
                <a:solidFill>
                  <a:srgbClr val="3C3C3C"/>
                </a:solidFill>
                <a:latin typeface="Gill Sans MT"/>
                <a:cs typeface="Gill Sans MT"/>
              </a:rPr>
              <a:t> </a:t>
            </a:r>
            <a:r>
              <a:rPr sz="1800" dirty="0">
                <a:solidFill>
                  <a:srgbClr val="3C3C3C"/>
                </a:solidFill>
                <a:latin typeface="Gill Sans MT"/>
                <a:cs typeface="Gill Sans MT"/>
              </a:rPr>
              <a:t>the</a:t>
            </a:r>
            <a:r>
              <a:rPr sz="1800" spc="-20" dirty="0">
                <a:solidFill>
                  <a:srgbClr val="3C3C3C"/>
                </a:solidFill>
                <a:latin typeface="Gill Sans MT"/>
                <a:cs typeface="Gill Sans MT"/>
              </a:rPr>
              <a:t> </a:t>
            </a:r>
            <a:r>
              <a:rPr sz="1800" dirty="0">
                <a:solidFill>
                  <a:srgbClr val="3C3C3C"/>
                </a:solidFill>
                <a:latin typeface="Gill Sans MT"/>
                <a:cs typeface="Gill Sans MT"/>
              </a:rPr>
              <a:t>total</a:t>
            </a:r>
            <a:r>
              <a:rPr sz="1800" spc="-20" dirty="0">
                <a:solidFill>
                  <a:srgbClr val="3C3C3C"/>
                </a:solidFill>
                <a:latin typeface="Gill Sans MT"/>
                <a:cs typeface="Gill Sans MT"/>
              </a:rPr>
              <a:t> body</a:t>
            </a:r>
            <a:endParaRPr sz="1800" dirty="0">
              <a:latin typeface="Gill Sans MT"/>
              <a:cs typeface="Gill Sans MT"/>
            </a:endParaRPr>
          </a:p>
          <a:p>
            <a:pPr marL="318770">
              <a:lnSpc>
                <a:spcPct val="100000"/>
              </a:lnSpc>
            </a:pPr>
            <a:r>
              <a:rPr sz="1800" dirty="0">
                <a:solidFill>
                  <a:srgbClr val="3C3C3C"/>
                </a:solidFill>
                <a:latin typeface="Gill Sans MT"/>
                <a:cs typeface="Gill Sans MT"/>
              </a:rPr>
              <a:t>or</a:t>
            </a:r>
            <a:r>
              <a:rPr sz="1800" spc="-25" dirty="0">
                <a:solidFill>
                  <a:srgbClr val="3C3C3C"/>
                </a:solidFill>
                <a:latin typeface="Gill Sans MT"/>
                <a:cs typeface="Gill Sans MT"/>
              </a:rPr>
              <a:t> </a:t>
            </a:r>
            <a:r>
              <a:rPr sz="1800" dirty="0">
                <a:solidFill>
                  <a:srgbClr val="3C3C3C"/>
                </a:solidFill>
                <a:latin typeface="Gill Sans MT"/>
                <a:cs typeface="Gill Sans MT"/>
              </a:rPr>
              <a:t>other</a:t>
            </a:r>
            <a:r>
              <a:rPr sz="1800" spc="-15" dirty="0">
                <a:solidFill>
                  <a:srgbClr val="3C3C3C"/>
                </a:solidFill>
                <a:latin typeface="Gill Sans MT"/>
                <a:cs typeface="Gill Sans MT"/>
              </a:rPr>
              <a:t> </a:t>
            </a:r>
            <a:r>
              <a:rPr sz="1800" dirty="0">
                <a:solidFill>
                  <a:srgbClr val="3C3C3C"/>
                </a:solidFill>
                <a:latin typeface="Gill Sans MT"/>
                <a:cs typeface="Gill Sans MT"/>
              </a:rPr>
              <a:t>proportion</a:t>
            </a:r>
            <a:r>
              <a:rPr sz="1800" spc="-30" dirty="0">
                <a:solidFill>
                  <a:srgbClr val="3C3C3C"/>
                </a:solidFill>
                <a:latin typeface="Gill Sans MT"/>
                <a:cs typeface="Gill Sans MT"/>
              </a:rPr>
              <a:t> </a:t>
            </a:r>
            <a:r>
              <a:rPr sz="1800" dirty="0">
                <a:solidFill>
                  <a:srgbClr val="3C3C3C"/>
                </a:solidFill>
                <a:latin typeface="Gill Sans MT"/>
                <a:cs typeface="Gill Sans MT"/>
              </a:rPr>
              <a:t>established</a:t>
            </a:r>
            <a:r>
              <a:rPr sz="1800" spc="-25" dirty="0">
                <a:solidFill>
                  <a:srgbClr val="3C3C3C"/>
                </a:solidFill>
                <a:latin typeface="Gill Sans MT"/>
                <a:cs typeface="Gill Sans MT"/>
              </a:rPr>
              <a:t> </a:t>
            </a:r>
            <a:r>
              <a:rPr sz="1800" dirty="0">
                <a:solidFill>
                  <a:srgbClr val="3C3C3C"/>
                </a:solidFill>
                <a:latin typeface="Gill Sans MT"/>
                <a:cs typeface="Gill Sans MT"/>
              </a:rPr>
              <a:t>by</a:t>
            </a:r>
            <a:r>
              <a:rPr sz="1800" spc="-15" dirty="0">
                <a:solidFill>
                  <a:srgbClr val="3C3C3C"/>
                </a:solidFill>
                <a:latin typeface="Gill Sans MT"/>
                <a:cs typeface="Gill Sans MT"/>
              </a:rPr>
              <a:t> </a:t>
            </a:r>
            <a:r>
              <a:rPr sz="1800" spc="-20" dirty="0">
                <a:solidFill>
                  <a:srgbClr val="3C3C3C"/>
                </a:solidFill>
                <a:latin typeface="Gill Sans MT"/>
                <a:cs typeface="Gill Sans MT"/>
              </a:rPr>
              <a:t>law.</a:t>
            </a:r>
            <a:endParaRPr lang="en-US" sz="1800" spc="-20" dirty="0">
              <a:solidFill>
                <a:srgbClr val="3C3C3C"/>
              </a:solidFill>
              <a:latin typeface="Gill Sans MT"/>
              <a:cs typeface="Gill Sans MT"/>
            </a:endParaRPr>
          </a:p>
          <a:p>
            <a:pPr marL="318770">
              <a:lnSpc>
                <a:spcPct val="100000"/>
              </a:lnSpc>
            </a:pPr>
            <a:r>
              <a:rPr lang="en-US" spc="-20" dirty="0">
                <a:solidFill>
                  <a:srgbClr val="3C3C3C"/>
                </a:solidFill>
                <a:latin typeface="Gill Sans MT"/>
                <a:cs typeface="Gill Sans MT"/>
              </a:rPr>
              <a:t>NRS 383.500 – a quorum of the CCCHP is 4 members</a:t>
            </a:r>
            <a:endParaRPr sz="1800" dirty="0">
              <a:latin typeface="Gill Sans MT"/>
              <a:cs typeface="Gill Sans MT"/>
            </a:endParaRPr>
          </a:p>
          <a:p>
            <a:pPr marL="318770" marR="5080" indent="-306705">
              <a:lnSpc>
                <a:spcPct val="100000"/>
              </a:lnSpc>
              <a:spcBef>
                <a:spcPts val="1035"/>
              </a:spcBef>
              <a:buClr>
                <a:srgbClr val="4590B8"/>
              </a:buClr>
              <a:buSzPct val="91666"/>
              <a:buFont typeface="Wingdings 2"/>
              <a:buChar char=""/>
              <a:tabLst>
                <a:tab pos="318770" algn="l"/>
              </a:tabLst>
            </a:pPr>
            <a:r>
              <a:rPr sz="1800" dirty="0">
                <a:solidFill>
                  <a:srgbClr val="3C3C3C"/>
                </a:solidFill>
                <a:latin typeface="Gill Sans MT"/>
                <a:cs typeface="Gill Sans MT"/>
              </a:rPr>
              <a:t>Deliberate</a:t>
            </a:r>
            <a:r>
              <a:rPr sz="1800" spc="-50" dirty="0">
                <a:solidFill>
                  <a:srgbClr val="3C3C3C"/>
                </a:solidFill>
                <a:latin typeface="Gill Sans MT"/>
                <a:cs typeface="Gill Sans MT"/>
              </a:rPr>
              <a:t> </a:t>
            </a:r>
            <a:r>
              <a:rPr sz="1800" dirty="0">
                <a:solidFill>
                  <a:srgbClr val="3C3C3C"/>
                </a:solidFill>
                <a:latin typeface="Gill Sans MT"/>
                <a:cs typeface="Gill Sans MT"/>
              </a:rPr>
              <a:t>means</a:t>
            </a:r>
            <a:r>
              <a:rPr sz="1800" spc="-35" dirty="0">
                <a:solidFill>
                  <a:srgbClr val="3C3C3C"/>
                </a:solidFill>
                <a:latin typeface="Gill Sans MT"/>
                <a:cs typeface="Gill Sans MT"/>
              </a:rPr>
              <a:t> </a:t>
            </a:r>
            <a:r>
              <a:rPr sz="1800" dirty="0">
                <a:solidFill>
                  <a:srgbClr val="3C3C3C"/>
                </a:solidFill>
                <a:latin typeface="Gill Sans MT"/>
                <a:cs typeface="Gill Sans MT"/>
              </a:rPr>
              <a:t>collectively</a:t>
            </a:r>
            <a:r>
              <a:rPr sz="1800" spc="-40" dirty="0">
                <a:solidFill>
                  <a:srgbClr val="3C3C3C"/>
                </a:solidFill>
                <a:latin typeface="Gill Sans MT"/>
                <a:cs typeface="Gill Sans MT"/>
              </a:rPr>
              <a:t> </a:t>
            </a:r>
            <a:r>
              <a:rPr sz="1800" dirty="0">
                <a:solidFill>
                  <a:srgbClr val="3C3C3C"/>
                </a:solidFill>
                <a:latin typeface="Gill Sans MT"/>
                <a:cs typeface="Gill Sans MT"/>
              </a:rPr>
              <a:t>to</a:t>
            </a:r>
            <a:r>
              <a:rPr sz="1800" spc="-20" dirty="0">
                <a:solidFill>
                  <a:srgbClr val="3C3C3C"/>
                </a:solidFill>
                <a:latin typeface="Gill Sans MT"/>
                <a:cs typeface="Gill Sans MT"/>
              </a:rPr>
              <a:t> </a:t>
            </a:r>
            <a:r>
              <a:rPr sz="1800" spc="-10" dirty="0">
                <a:solidFill>
                  <a:srgbClr val="3C3C3C"/>
                </a:solidFill>
                <a:latin typeface="Gill Sans MT"/>
                <a:cs typeface="Gill Sans MT"/>
              </a:rPr>
              <a:t>examine,</a:t>
            </a:r>
            <a:r>
              <a:rPr sz="1800" spc="-180" dirty="0">
                <a:solidFill>
                  <a:srgbClr val="3C3C3C"/>
                </a:solidFill>
                <a:latin typeface="Gill Sans MT"/>
                <a:cs typeface="Gill Sans MT"/>
              </a:rPr>
              <a:t> </a:t>
            </a:r>
            <a:r>
              <a:rPr sz="1800" dirty="0">
                <a:solidFill>
                  <a:srgbClr val="3C3C3C"/>
                </a:solidFill>
                <a:latin typeface="Gill Sans MT"/>
                <a:cs typeface="Gill Sans MT"/>
              </a:rPr>
              <a:t>weigh</a:t>
            </a:r>
            <a:r>
              <a:rPr sz="1800" spc="-30" dirty="0">
                <a:solidFill>
                  <a:srgbClr val="3C3C3C"/>
                </a:solidFill>
                <a:latin typeface="Gill Sans MT"/>
                <a:cs typeface="Gill Sans MT"/>
              </a:rPr>
              <a:t> </a:t>
            </a:r>
            <a:r>
              <a:rPr sz="1800" spc="-25" dirty="0">
                <a:solidFill>
                  <a:srgbClr val="3C3C3C"/>
                </a:solidFill>
                <a:latin typeface="Gill Sans MT"/>
                <a:cs typeface="Gill Sans MT"/>
              </a:rPr>
              <a:t>and </a:t>
            </a:r>
            <a:r>
              <a:rPr sz="1800" dirty="0">
                <a:solidFill>
                  <a:srgbClr val="3C3C3C"/>
                </a:solidFill>
                <a:latin typeface="Gill Sans MT"/>
                <a:cs typeface="Gill Sans MT"/>
              </a:rPr>
              <a:t>reflect</a:t>
            </a:r>
            <a:r>
              <a:rPr sz="1800" spc="-30" dirty="0">
                <a:solidFill>
                  <a:srgbClr val="3C3C3C"/>
                </a:solidFill>
                <a:latin typeface="Gill Sans MT"/>
                <a:cs typeface="Gill Sans MT"/>
              </a:rPr>
              <a:t> </a:t>
            </a:r>
            <a:r>
              <a:rPr sz="1800" dirty="0">
                <a:solidFill>
                  <a:srgbClr val="3C3C3C"/>
                </a:solidFill>
                <a:latin typeface="Gill Sans MT"/>
                <a:cs typeface="Gill Sans MT"/>
              </a:rPr>
              <a:t>upon</a:t>
            </a:r>
            <a:r>
              <a:rPr sz="1800" spc="-30" dirty="0">
                <a:solidFill>
                  <a:srgbClr val="3C3C3C"/>
                </a:solidFill>
                <a:latin typeface="Gill Sans MT"/>
                <a:cs typeface="Gill Sans MT"/>
              </a:rPr>
              <a:t> </a:t>
            </a:r>
            <a:r>
              <a:rPr sz="1800" dirty="0">
                <a:solidFill>
                  <a:srgbClr val="3C3C3C"/>
                </a:solidFill>
                <a:latin typeface="Gill Sans MT"/>
                <a:cs typeface="Gill Sans MT"/>
              </a:rPr>
              <a:t>the</a:t>
            </a:r>
            <a:r>
              <a:rPr sz="1800" spc="-20" dirty="0">
                <a:solidFill>
                  <a:srgbClr val="3C3C3C"/>
                </a:solidFill>
                <a:latin typeface="Gill Sans MT"/>
                <a:cs typeface="Gill Sans MT"/>
              </a:rPr>
              <a:t> </a:t>
            </a:r>
            <a:r>
              <a:rPr sz="1800" dirty="0">
                <a:solidFill>
                  <a:srgbClr val="3C3C3C"/>
                </a:solidFill>
                <a:latin typeface="Gill Sans MT"/>
                <a:cs typeface="Gill Sans MT"/>
              </a:rPr>
              <a:t>reasons</a:t>
            </a:r>
            <a:r>
              <a:rPr sz="1800" spc="-45" dirty="0">
                <a:solidFill>
                  <a:srgbClr val="3C3C3C"/>
                </a:solidFill>
                <a:latin typeface="Gill Sans MT"/>
                <a:cs typeface="Gill Sans MT"/>
              </a:rPr>
              <a:t> </a:t>
            </a:r>
            <a:r>
              <a:rPr sz="1800" dirty="0">
                <a:solidFill>
                  <a:srgbClr val="3C3C3C"/>
                </a:solidFill>
                <a:latin typeface="Gill Sans MT"/>
                <a:cs typeface="Gill Sans MT"/>
              </a:rPr>
              <a:t>for</a:t>
            </a:r>
            <a:r>
              <a:rPr sz="1800" spc="-45" dirty="0">
                <a:solidFill>
                  <a:srgbClr val="3C3C3C"/>
                </a:solidFill>
                <a:latin typeface="Gill Sans MT"/>
                <a:cs typeface="Gill Sans MT"/>
              </a:rPr>
              <a:t> </a:t>
            </a:r>
            <a:r>
              <a:rPr sz="1800" dirty="0">
                <a:solidFill>
                  <a:srgbClr val="3C3C3C"/>
                </a:solidFill>
                <a:latin typeface="Gill Sans MT"/>
                <a:cs typeface="Gill Sans MT"/>
              </a:rPr>
              <a:t>or</a:t>
            </a:r>
            <a:r>
              <a:rPr sz="1800" spc="-20" dirty="0">
                <a:solidFill>
                  <a:srgbClr val="3C3C3C"/>
                </a:solidFill>
                <a:latin typeface="Gill Sans MT"/>
                <a:cs typeface="Gill Sans MT"/>
              </a:rPr>
              <a:t> </a:t>
            </a:r>
            <a:r>
              <a:rPr sz="1800" dirty="0">
                <a:solidFill>
                  <a:srgbClr val="3C3C3C"/>
                </a:solidFill>
                <a:latin typeface="Gill Sans MT"/>
                <a:cs typeface="Gill Sans MT"/>
              </a:rPr>
              <a:t>against</a:t>
            </a:r>
            <a:r>
              <a:rPr sz="1800" spc="-35" dirty="0">
                <a:solidFill>
                  <a:srgbClr val="3C3C3C"/>
                </a:solidFill>
                <a:latin typeface="Gill Sans MT"/>
                <a:cs typeface="Gill Sans MT"/>
              </a:rPr>
              <a:t> </a:t>
            </a:r>
            <a:r>
              <a:rPr sz="1800" dirty="0">
                <a:solidFill>
                  <a:srgbClr val="3C3C3C"/>
                </a:solidFill>
                <a:latin typeface="Gill Sans MT"/>
                <a:cs typeface="Gill Sans MT"/>
              </a:rPr>
              <a:t>an</a:t>
            </a:r>
            <a:r>
              <a:rPr sz="1800" spc="-30" dirty="0">
                <a:solidFill>
                  <a:srgbClr val="3C3C3C"/>
                </a:solidFill>
                <a:latin typeface="Gill Sans MT"/>
                <a:cs typeface="Gill Sans MT"/>
              </a:rPr>
              <a:t> </a:t>
            </a:r>
            <a:r>
              <a:rPr sz="1800" spc="-10" dirty="0">
                <a:solidFill>
                  <a:srgbClr val="3C3C3C"/>
                </a:solidFill>
                <a:latin typeface="Gill Sans MT"/>
                <a:cs typeface="Gill Sans MT"/>
              </a:rPr>
              <a:t>action.</a:t>
            </a:r>
            <a:endParaRPr sz="1800" dirty="0">
              <a:latin typeface="Gill Sans MT"/>
              <a:cs typeface="Gill Sans MT"/>
            </a:endParaRPr>
          </a:p>
          <a:p>
            <a:pPr marL="318770" indent="-306070">
              <a:lnSpc>
                <a:spcPct val="100000"/>
              </a:lnSpc>
              <a:spcBef>
                <a:spcPts val="1035"/>
              </a:spcBef>
              <a:buClr>
                <a:srgbClr val="4590B8"/>
              </a:buClr>
              <a:buSzPct val="91666"/>
              <a:buFont typeface="Wingdings 2"/>
              <a:buChar char=""/>
              <a:tabLst>
                <a:tab pos="318770" algn="l"/>
              </a:tabLst>
            </a:pPr>
            <a:r>
              <a:rPr sz="1800" dirty="0">
                <a:solidFill>
                  <a:srgbClr val="3C3C3C"/>
                </a:solidFill>
                <a:latin typeface="Gill Sans MT"/>
                <a:cs typeface="Gill Sans MT"/>
              </a:rPr>
              <a:t>Action</a:t>
            </a:r>
            <a:r>
              <a:rPr sz="1800" spc="-30" dirty="0">
                <a:solidFill>
                  <a:srgbClr val="3C3C3C"/>
                </a:solidFill>
                <a:latin typeface="Gill Sans MT"/>
                <a:cs typeface="Gill Sans MT"/>
              </a:rPr>
              <a:t> </a:t>
            </a:r>
            <a:r>
              <a:rPr sz="1800" dirty="0">
                <a:solidFill>
                  <a:srgbClr val="3C3C3C"/>
                </a:solidFill>
                <a:latin typeface="Gill Sans MT"/>
                <a:cs typeface="Gill Sans MT"/>
              </a:rPr>
              <a:t>means</a:t>
            </a:r>
            <a:r>
              <a:rPr sz="1800" spc="-35" dirty="0">
                <a:solidFill>
                  <a:srgbClr val="3C3C3C"/>
                </a:solidFill>
                <a:latin typeface="Gill Sans MT"/>
                <a:cs typeface="Gill Sans MT"/>
              </a:rPr>
              <a:t> </a:t>
            </a:r>
            <a:r>
              <a:rPr sz="1800" dirty="0">
                <a:solidFill>
                  <a:srgbClr val="3C3C3C"/>
                </a:solidFill>
                <a:latin typeface="Gill Sans MT"/>
                <a:cs typeface="Gill Sans MT"/>
              </a:rPr>
              <a:t>a</a:t>
            </a:r>
            <a:r>
              <a:rPr sz="1800" spc="-30" dirty="0">
                <a:solidFill>
                  <a:srgbClr val="3C3C3C"/>
                </a:solidFill>
                <a:latin typeface="Gill Sans MT"/>
                <a:cs typeface="Gill Sans MT"/>
              </a:rPr>
              <a:t> </a:t>
            </a:r>
            <a:r>
              <a:rPr sz="1800" dirty="0">
                <a:solidFill>
                  <a:srgbClr val="3C3C3C"/>
                </a:solidFill>
                <a:latin typeface="Gill Sans MT"/>
                <a:cs typeface="Gill Sans MT"/>
              </a:rPr>
              <a:t>majority</a:t>
            </a:r>
            <a:r>
              <a:rPr sz="1800" spc="-15" dirty="0">
                <a:solidFill>
                  <a:srgbClr val="3C3C3C"/>
                </a:solidFill>
                <a:latin typeface="Gill Sans MT"/>
                <a:cs typeface="Gill Sans MT"/>
              </a:rPr>
              <a:t> </a:t>
            </a:r>
            <a:r>
              <a:rPr sz="1800" dirty="0">
                <a:solidFill>
                  <a:srgbClr val="3C3C3C"/>
                </a:solidFill>
                <a:latin typeface="Gill Sans MT"/>
                <a:cs typeface="Gill Sans MT"/>
              </a:rPr>
              <a:t>vote</a:t>
            </a:r>
            <a:r>
              <a:rPr sz="1800" spc="-35" dirty="0">
                <a:solidFill>
                  <a:srgbClr val="3C3C3C"/>
                </a:solidFill>
                <a:latin typeface="Gill Sans MT"/>
                <a:cs typeface="Gill Sans MT"/>
              </a:rPr>
              <a:t> </a:t>
            </a:r>
            <a:r>
              <a:rPr sz="1800" dirty="0">
                <a:solidFill>
                  <a:srgbClr val="3C3C3C"/>
                </a:solidFill>
                <a:latin typeface="Gill Sans MT"/>
                <a:cs typeface="Gill Sans MT"/>
              </a:rPr>
              <a:t>of</a:t>
            </a:r>
            <a:r>
              <a:rPr sz="1800" spc="-25" dirty="0">
                <a:solidFill>
                  <a:srgbClr val="3C3C3C"/>
                </a:solidFill>
                <a:latin typeface="Gill Sans MT"/>
                <a:cs typeface="Gill Sans MT"/>
              </a:rPr>
              <a:t> </a:t>
            </a:r>
            <a:r>
              <a:rPr sz="1800" dirty="0">
                <a:solidFill>
                  <a:srgbClr val="3C3C3C"/>
                </a:solidFill>
                <a:latin typeface="Gill Sans MT"/>
                <a:cs typeface="Gill Sans MT"/>
              </a:rPr>
              <a:t>the</a:t>
            </a:r>
            <a:r>
              <a:rPr sz="1800" spc="-25" dirty="0">
                <a:solidFill>
                  <a:srgbClr val="3C3C3C"/>
                </a:solidFill>
                <a:latin typeface="Gill Sans MT"/>
                <a:cs typeface="Gill Sans MT"/>
              </a:rPr>
              <a:t> </a:t>
            </a:r>
            <a:r>
              <a:rPr sz="1800" spc="-10" dirty="0">
                <a:solidFill>
                  <a:srgbClr val="3C3C3C"/>
                </a:solidFill>
                <a:latin typeface="Gill Sans MT"/>
                <a:cs typeface="Gill Sans MT"/>
              </a:rPr>
              <a:t>members</a:t>
            </a:r>
            <a:endParaRPr sz="1800" dirty="0">
              <a:latin typeface="Gill Sans MT"/>
              <a:cs typeface="Gill Sans MT"/>
            </a:endParaRPr>
          </a:p>
          <a:p>
            <a:pPr marL="318770">
              <a:lnSpc>
                <a:spcPct val="100000"/>
              </a:lnSpc>
            </a:pPr>
            <a:r>
              <a:rPr sz="1800" dirty="0">
                <a:solidFill>
                  <a:srgbClr val="3C3C3C"/>
                </a:solidFill>
                <a:latin typeface="Gill Sans MT"/>
                <a:cs typeface="Gill Sans MT"/>
              </a:rPr>
              <a:t>present</a:t>
            </a:r>
            <a:r>
              <a:rPr sz="1800" spc="-30" dirty="0">
                <a:solidFill>
                  <a:srgbClr val="3C3C3C"/>
                </a:solidFill>
                <a:latin typeface="Gill Sans MT"/>
                <a:cs typeface="Gill Sans MT"/>
              </a:rPr>
              <a:t> </a:t>
            </a:r>
            <a:r>
              <a:rPr sz="1800" dirty="0">
                <a:solidFill>
                  <a:srgbClr val="3C3C3C"/>
                </a:solidFill>
                <a:latin typeface="Gill Sans MT"/>
                <a:cs typeface="Gill Sans MT"/>
              </a:rPr>
              <a:t>(all</a:t>
            </a:r>
            <a:r>
              <a:rPr sz="1800" spc="-5" dirty="0">
                <a:solidFill>
                  <a:srgbClr val="3C3C3C"/>
                </a:solidFill>
                <a:latin typeface="Gill Sans MT"/>
                <a:cs typeface="Gill Sans MT"/>
              </a:rPr>
              <a:t> </a:t>
            </a:r>
            <a:r>
              <a:rPr sz="1800" dirty="0">
                <a:solidFill>
                  <a:srgbClr val="3C3C3C"/>
                </a:solidFill>
                <a:latin typeface="Gill Sans MT"/>
                <a:cs typeface="Gill Sans MT"/>
              </a:rPr>
              <a:t>members</a:t>
            </a:r>
            <a:r>
              <a:rPr sz="1800" spc="-40" dirty="0">
                <a:solidFill>
                  <a:srgbClr val="3C3C3C"/>
                </a:solidFill>
                <a:latin typeface="Gill Sans MT"/>
                <a:cs typeface="Gill Sans MT"/>
              </a:rPr>
              <a:t> </a:t>
            </a:r>
            <a:r>
              <a:rPr sz="1800" dirty="0">
                <a:solidFill>
                  <a:srgbClr val="3C3C3C"/>
                </a:solidFill>
                <a:latin typeface="Gill Sans MT"/>
                <a:cs typeface="Gill Sans MT"/>
              </a:rPr>
              <a:t>for</a:t>
            </a:r>
            <a:r>
              <a:rPr sz="1800" spc="-35" dirty="0">
                <a:solidFill>
                  <a:srgbClr val="3C3C3C"/>
                </a:solidFill>
                <a:latin typeface="Gill Sans MT"/>
                <a:cs typeface="Gill Sans MT"/>
              </a:rPr>
              <a:t> </a:t>
            </a:r>
            <a:r>
              <a:rPr sz="1800" dirty="0">
                <a:solidFill>
                  <a:srgbClr val="3C3C3C"/>
                </a:solidFill>
                <a:latin typeface="Gill Sans MT"/>
                <a:cs typeface="Gill Sans MT"/>
              </a:rPr>
              <a:t>elected</a:t>
            </a:r>
            <a:r>
              <a:rPr sz="1800" spc="-35" dirty="0">
                <a:solidFill>
                  <a:srgbClr val="3C3C3C"/>
                </a:solidFill>
                <a:latin typeface="Gill Sans MT"/>
                <a:cs typeface="Gill Sans MT"/>
              </a:rPr>
              <a:t> </a:t>
            </a:r>
            <a:r>
              <a:rPr sz="1800" spc="-10" dirty="0">
                <a:solidFill>
                  <a:srgbClr val="3C3C3C"/>
                </a:solidFill>
                <a:latin typeface="Gill Sans MT"/>
                <a:cs typeface="Gill Sans MT"/>
              </a:rPr>
              <a:t>bodies).</a:t>
            </a:r>
            <a:endParaRPr sz="1800" dirty="0">
              <a:latin typeface="Gill Sans MT"/>
              <a:cs typeface="Gill Sans MT"/>
            </a:endParaRPr>
          </a:p>
        </p:txBody>
      </p:sp>
      <p:sp>
        <p:nvSpPr>
          <p:cNvPr id="5" name="object 5"/>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4</a:t>
            </a:r>
            <a:endParaRPr sz="900">
              <a:latin typeface="Gill Sans MT"/>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marL="635" algn="ctr">
              <a:lnSpc>
                <a:spcPct val="100000"/>
              </a:lnSpc>
              <a:spcBef>
                <a:spcPts val="2555"/>
              </a:spcBef>
            </a:pPr>
            <a:r>
              <a:rPr sz="3600" dirty="0">
                <a:solidFill>
                  <a:srgbClr val="FFFFFF"/>
                </a:solidFill>
              </a:rPr>
              <a:t>When</a:t>
            </a:r>
            <a:r>
              <a:rPr sz="3600" spc="-35" dirty="0">
                <a:solidFill>
                  <a:srgbClr val="FFFFFF"/>
                </a:solidFill>
              </a:rPr>
              <a:t> </a:t>
            </a:r>
            <a:r>
              <a:rPr sz="3600" dirty="0">
                <a:solidFill>
                  <a:srgbClr val="FFFFFF"/>
                </a:solidFill>
              </a:rPr>
              <a:t>does</a:t>
            </a:r>
            <a:r>
              <a:rPr sz="3600" spc="-40" dirty="0">
                <a:solidFill>
                  <a:srgbClr val="FFFFFF"/>
                </a:solidFill>
              </a:rPr>
              <a:t> </a:t>
            </a:r>
            <a:r>
              <a:rPr sz="3600" dirty="0">
                <a:solidFill>
                  <a:srgbClr val="FFFFFF"/>
                </a:solidFill>
              </a:rPr>
              <a:t>the</a:t>
            </a:r>
            <a:r>
              <a:rPr sz="3600" spc="-30" dirty="0">
                <a:solidFill>
                  <a:srgbClr val="FFFFFF"/>
                </a:solidFill>
              </a:rPr>
              <a:t> </a:t>
            </a:r>
            <a:r>
              <a:rPr sz="3600" dirty="0">
                <a:solidFill>
                  <a:srgbClr val="FFFFFF"/>
                </a:solidFill>
              </a:rPr>
              <a:t>OML</a:t>
            </a:r>
            <a:r>
              <a:rPr sz="3600" spc="-35" dirty="0">
                <a:solidFill>
                  <a:srgbClr val="FFFFFF"/>
                </a:solidFill>
              </a:rPr>
              <a:t> </a:t>
            </a:r>
            <a:r>
              <a:rPr sz="3600" spc="-10" dirty="0">
                <a:solidFill>
                  <a:srgbClr val="FFFFFF"/>
                </a:solidFill>
              </a:rPr>
              <a:t>apply?</a:t>
            </a:r>
            <a:endParaRPr sz="3600"/>
          </a:p>
        </p:txBody>
      </p:sp>
      <p:sp>
        <p:nvSpPr>
          <p:cNvPr id="3" name="object 3"/>
          <p:cNvSpPr txBox="1"/>
          <p:nvPr/>
        </p:nvSpPr>
        <p:spPr>
          <a:xfrm>
            <a:off x="659993" y="2308606"/>
            <a:ext cx="10829925" cy="3511859"/>
          </a:xfrm>
          <a:prstGeom prst="rect">
            <a:avLst/>
          </a:prstGeom>
        </p:spPr>
        <p:txBody>
          <a:bodyPr vert="horz" wrap="square" lIns="0" tIns="13335" rIns="0" bIns="0" rtlCol="0">
            <a:spAutoFit/>
          </a:bodyPr>
          <a:lstStyle/>
          <a:p>
            <a:pPr marL="318770" indent="-306070">
              <a:lnSpc>
                <a:spcPct val="100000"/>
              </a:lnSpc>
              <a:spcBef>
                <a:spcPts val="105"/>
              </a:spcBef>
              <a:buClr>
                <a:srgbClr val="4590B8"/>
              </a:buClr>
              <a:buSzPct val="90000"/>
              <a:buFont typeface="Wingdings 2"/>
              <a:buChar char=""/>
              <a:tabLst>
                <a:tab pos="318770" algn="l"/>
              </a:tabLst>
            </a:pPr>
            <a:r>
              <a:rPr sz="2000" dirty="0">
                <a:latin typeface="Gill Sans MT"/>
                <a:cs typeface="Gill Sans MT"/>
              </a:rPr>
              <a:t>A</a:t>
            </a:r>
            <a:r>
              <a:rPr sz="2000" spc="-20" dirty="0">
                <a:latin typeface="Gill Sans MT"/>
                <a:cs typeface="Gill Sans MT"/>
              </a:rPr>
              <a:t> </a:t>
            </a:r>
            <a:r>
              <a:rPr sz="2000" dirty="0">
                <a:latin typeface="Gill Sans MT"/>
                <a:cs typeface="Gill Sans MT"/>
              </a:rPr>
              <a:t>gathering</a:t>
            </a:r>
            <a:r>
              <a:rPr sz="2000" spc="-50" dirty="0">
                <a:latin typeface="Gill Sans MT"/>
                <a:cs typeface="Gill Sans MT"/>
              </a:rPr>
              <a:t> </a:t>
            </a:r>
            <a:r>
              <a:rPr sz="2000" dirty="0">
                <a:latin typeface="Gill Sans MT"/>
                <a:cs typeface="Gill Sans MT"/>
              </a:rPr>
              <a:t>of</a:t>
            </a:r>
            <a:r>
              <a:rPr sz="2000" spc="-20" dirty="0">
                <a:latin typeface="Gill Sans MT"/>
                <a:cs typeface="Gill Sans MT"/>
              </a:rPr>
              <a:t> </a:t>
            </a:r>
            <a:r>
              <a:rPr sz="2000" dirty="0">
                <a:latin typeface="Gill Sans MT"/>
                <a:cs typeface="Gill Sans MT"/>
              </a:rPr>
              <a:t>a</a:t>
            </a:r>
            <a:r>
              <a:rPr sz="2000" spc="-20" dirty="0">
                <a:latin typeface="Gill Sans MT"/>
                <a:cs typeface="Gill Sans MT"/>
              </a:rPr>
              <a:t> </a:t>
            </a:r>
            <a:r>
              <a:rPr sz="2000" dirty="0">
                <a:latin typeface="Gill Sans MT"/>
                <a:cs typeface="Gill Sans MT"/>
              </a:rPr>
              <a:t>quorum</a:t>
            </a:r>
            <a:r>
              <a:rPr sz="2000" spc="-55" dirty="0">
                <a:latin typeface="Gill Sans MT"/>
                <a:cs typeface="Gill Sans MT"/>
              </a:rPr>
              <a:t> </a:t>
            </a:r>
            <a:r>
              <a:rPr sz="2000" dirty="0">
                <a:latin typeface="Gill Sans MT"/>
                <a:cs typeface="Gill Sans MT"/>
              </a:rPr>
              <a:t>at</a:t>
            </a:r>
            <a:r>
              <a:rPr sz="2000" spc="-20" dirty="0">
                <a:latin typeface="Gill Sans MT"/>
                <a:cs typeface="Gill Sans MT"/>
              </a:rPr>
              <a:t> </a:t>
            </a:r>
            <a:r>
              <a:rPr sz="2000" dirty="0">
                <a:latin typeface="Gill Sans MT"/>
                <a:cs typeface="Gill Sans MT"/>
              </a:rPr>
              <a:t>a</a:t>
            </a:r>
            <a:r>
              <a:rPr sz="2000" spc="-25" dirty="0">
                <a:latin typeface="Gill Sans MT"/>
                <a:cs typeface="Gill Sans MT"/>
              </a:rPr>
              <a:t> </a:t>
            </a:r>
            <a:r>
              <a:rPr sz="2000" dirty="0">
                <a:latin typeface="Gill Sans MT"/>
                <a:cs typeface="Gill Sans MT"/>
              </a:rPr>
              <a:t>social</a:t>
            </a:r>
            <a:r>
              <a:rPr sz="2000" spc="-25" dirty="0">
                <a:latin typeface="Gill Sans MT"/>
                <a:cs typeface="Gill Sans MT"/>
              </a:rPr>
              <a:t> </a:t>
            </a:r>
            <a:r>
              <a:rPr sz="2000" dirty="0">
                <a:latin typeface="Gill Sans MT"/>
                <a:cs typeface="Gill Sans MT"/>
              </a:rPr>
              <a:t>function</a:t>
            </a:r>
            <a:r>
              <a:rPr sz="2000" spc="-50" dirty="0">
                <a:latin typeface="Gill Sans MT"/>
                <a:cs typeface="Gill Sans MT"/>
              </a:rPr>
              <a:t> </a:t>
            </a:r>
            <a:r>
              <a:rPr sz="2000" dirty="0">
                <a:latin typeface="Gill Sans MT"/>
                <a:cs typeface="Gill Sans MT"/>
              </a:rPr>
              <a:t>or</a:t>
            </a:r>
            <a:r>
              <a:rPr sz="2000" spc="-25" dirty="0">
                <a:latin typeface="Gill Sans MT"/>
                <a:cs typeface="Gill Sans MT"/>
              </a:rPr>
              <a:t> </a:t>
            </a:r>
            <a:r>
              <a:rPr sz="2000" dirty="0">
                <a:latin typeface="Gill Sans MT"/>
                <a:cs typeface="Gill Sans MT"/>
              </a:rPr>
              <a:t>for</a:t>
            </a:r>
            <a:r>
              <a:rPr sz="2000" spc="-30" dirty="0">
                <a:latin typeface="Gill Sans MT"/>
                <a:cs typeface="Gill Sans MT"/>
              </a:rPr>
              <a:t> </a:t>
            </a:r>
            <a:r>
              <a:rPr sz="2000" dirty="0">
                <a:latin typeface="Gill Sans MT"/>
                <a:cs typeface="Gill Sans MT"/>
              </a:rPr>
              <a:t>training</a:t>
            </a:r>
            <a:r>
              <a:rPr sz="2000" spc="-50" dirty="0">
                <a:latin typeface="Gill Sans MT"/>
                <a:cs typeface="Gill Sans MT"/>
              </a:rPr>
              <a:t> </a:t>
            </a:r>
            <a:r>
              <a:rPr sz="2000" dirty="0">
                <a:latin typeface="Gill Sans MT"/>
                <a:cs typeface="Gill Sans MT"/>
              </a:rPr>
              <a:t>is</a:t>
            </a:r>
            <a:r>
              <a:rPr sz="2000" spc="15" dirty="0">
                <a:latin typeface="Gill Sans MT"/>
                <a:cs typeface="Gill Sans MT"/>
              </a:rPr>
              <a:t> </a:t>
            </a:r>
            <a:r>
              <a:rPr sz="2000" i="1" dirty="0">
                <a:latin typeface="Gill Sans MT"/>
                <a:cs typeface="Gill Sans MT"/>
              </a:rPr>
              <a:t>not</a:t>
            </a:r>
            <a:r>
              <a:rPr sz="2000" i="1" spc="-15" dirty="0">
                <a:latin typeface="Gill Sans MT"/>
                <a:cs typeface="Gill Sans MT"/>
              </a:rPr>
              <a:t> </a:t>
            </a:r>
            <a:r>
              <a:rPr sz="2000" dirty="0">
                <a:latin typeface="Gill Sans MT"/>
                <a:cs typeface="Gill Sans MT"/>
              </a:rPr>
              <a:t>a</a:t>
            </a:r>
            <a:r>
              <a:rPr sz="2000" spc="-20" dirty="0">
                <a:latin typeface="Gill Sans MT"/>
                <a:cs typeface="Gill Sans MT"/>
              </a:rPr>
              <a:t> </a:t>
            </a:r>
            <a:r>
              <a:rPr sz="2000" dirty="0">
                <a:latin typeface="Gill Sans MT"/>
                <a:cs typeface="Gill Sans MT"/>
              </a:rPr>
              <a:t>meeting</a:t>
            </a:r>
            <a:r>
              <a:rPr sz="2000" spc="-45" dirty="0">
                <a:latin typeface="Gill Sans MT"/>
                <a:cs typeface="Gill Sans MT"/>
              </a:rPr>
              <a:t> </a:t>
            </a:r>
            <a:r>
              <a:rPr sz="2000" i="1" dirty="0">
                <a:latin typeface="Gill Sans MT"/>
                <a:cs typeface="Gill Sans MT"/>
              </a:rPr>
              <a:t>as</a:t>
            </a:r>
            <a:r>
              <a:rPr sz="2000" i="1" spc="-15" dirty="0">
                <a:latin typeface="Gill Sans MT"/>
                <a:cs typeface="Gill Sans MT"/>
              </a:rPr>
              <a:t> </a:t>
            </a:r>
            <a:r>
              <a:rPr sz="2000" i="1" dirty="0">
                <a:latin typeface="Gill Sans MT"/>
                <a:cs typeface="Gill Sans MT"/>
              </a:rPr>
              <a:t>long</a:t>
            </a:r>
            <a:r>
              <a:rPr sz="2000" i="1" spc="-20" dirty="0">
                <a:latin typeface="Gill Sans MT"/>
                <a:cs typeface="Gill Sans MT"/>
              </a:rPr>
              <a:t> </a:t>
            </a:r>
            <a:r>
              <a:rPr sz="2000" i="1" dirty="0">
                <a:latin typeface="Gill Sans MT"/>
                <a:cs typeface="Gill Sans MT"/>
              </a:rPr>
              <a:t>as</a:t>
            </a:r>
            <a:r>
              <a:rPr sz="2000" i="1" spc="-20" dirty="0">
                <a:latin typeface="Gill Sans MT"/>
                <a:cs typeface="Gill Sans MT"/>
              </a:rPr>
              <a:t> </a:t>
            </a:r>
            <a:r>
              <a:rPr sz="2000" dirty="0">
                <a:latin typeface="Gill Sans MT"/>
                <a:cs typeface="Gill Sans MT"/>
              </a:rPr>
              <a:t>there</a:t>
            </a:r>
            <a:r>
              <a:rPr sz="2000" spc="-20" dirty="0">
                <a:latin typeface="Gill Sans MT"/>
                <a:cs typeface="Gill Sans MT"/>
              </a:rPr>
              <a:t> </a:t>
            </a:r>
            <a:r>
              <a:rPr sz="2000" dirty="0">
                <a:latin typeface="Gill Sans MT"/>
                <a:cs typeface="Gill Sans MT"/>
              </a:rPr>
              <a:t>is</a:t>
            </a:r>
            <a:r>
              <a:rPr sz="2000" spc="-25" dirty="0">
                <a:latin typeface="Gill Sans MT"/>
                <a:cs typeface="Gill Sans MT"/>
              </a:rPr>
              <a:t> no</a:t>
            </a:r>
            <a:endParaRPr sz="2000" dirty="0">
              <a:latin typeface="Gill Sans MT"/>
              <a:cs typeface="Gill Sans MT"/>
            </a:endParaRPr>
          </a:p>
          <a:p>
            <a:pPr marL="318770">
              <a:lnSpc>
                <a:spcPct val="100000"/>
              </a:lnSpc>
            </a:pPr>
            <a:r>
              <a:rPr sz="2000" dirty="0">
                <a:latin typeface="Gill Sans MT"/>
                <a:cs typeface="Gill Sans MT"/>
              </a:rPr>
              <a:t>deliberation</a:t>
            </a:r>
            <a:r>
              <a:rPr sz="2000" spc="-60" dirty="0">
                <a:latin typeface="Gill Sans MT"/>
                <a:cs typeface="Gill Sans MT"/>
              </a:rPr>
              <a:t> </a:t>
            </a:r>
            <a:r>
              <a:rPr sz="2000" dirty="0">
                <a:latin typeface="Gill Sans MT"/>
                <a:cs typeface="Gill Sans MT"/>
              </a:rPr>
              <a:t>or</a:t>
            </a:r>
            <a:r>
              <a:rPr sz="2000" spc="-25" dirty="0">
                <a:latin typeface="Gill Sans MT"/>
                <a:cs typeface="Gill Sans MT"/>
              </a:rPr>
              <a:t> </a:t>
            </a:r>
            <a:r>
              <a:rPr sz="2000" spc="-10" dirty="0">
                <a:latin typeface="Gill Sans MT"/>
                <a:cs typeface="Gill Sans MT"/>
              </a:rPr>
              <a:t>action.</a:t>
            </a:r>
            <a:endParaRPr sz="2000" dirty="0">
              <a:latin typeface="Gill Sans MT"/>
              <a:cs typeface="Gill Sans MT"/>
            </a:endParaRPr>
          </a:p>
          <a:p>
            <a:pPr marL="318770" indent="-306070">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Exception:Attorney</a:t>
            </a:r>
            <a:r>
              <a:rPr sz="2000" spc="-45" dirty="0">
                <a:latin typeface="Gill Sans MT"/>
                <a:cs typeface="Gill Sans MT"/>
              </a:rPr>
              <a:t> </a:t>
            </a:r>
            <a:r>
              <a:rPr sz="2000" dirty="0">
                <a:latin typeface="Gill Sans MT"/>
                <a:cs typeface="Gill Sans MT"/>
              </a:rPr>
              <a:t>client</a:t>
            </a:r>
            <a:r>
              <a:rPr sz="2000" spc="-45" dirty="0">
                <a:latin typeface="Gill Sans MT"/>
                <a:cs typeface="Gill Sans MT"/>
              </a:rPr>
              <a:t> </a:t>
            </a:r>
            <a:r>
              <a:rPr sz="2000" dirty="0">
                <a:latin typeface="Gill Sans MT"/>
                <a:cs typeface="Gill Sans MT"/>
              </a:rPr>
              <a:t>conference</a:t>
            </a:r>
            <a:r>
              <a:rPr sz="2000" spc="-40" dirty="0">
                <a:latin typeface="Gill Sans MT"/>
                <a:cs typeface="Gill Sans MT"/>
              </a:rPr>
              <a:t> </a:t>
            </a:r>
            <a:r>
              <a:rPr sz="2000" dirty="0">
                <a:latin typeface="Gill Sans MT"/>
                <a:cs typeface="Gill Sans MT"/>
              </a:rPr>
              <a:t>regarding</a:t>
            </a:r>
            <a:r>
              <a:rPr sz="2000" spc="-40" dirty="0">
                <a:latin typeface="Gill Sans MT"/>
                <a:cs typeface="Gill Sans MT"/>
              </a:rPr>
              <a:t> </a:t>
            </a:r>
            <a:r>
              <a:rPr sz="2000" dirty="0">
                <a:latin typeface="Gill Sans MT"/>
                <a:cs typeface="Gill Sans MT"/>
              </a:rPr>
              <a:t>potential</a:t>
            </a:r>
            <a:r>
              <a:rPr sz="2000" spc="-50" dirty="0">
                <a:latin typeface="Gill Sans MT"/>
                <a:cs typeface="Gill Sans MT"/>
              </a:rPr>
              <a:t> </a:t>
            </a:r>
            <a:r>
              <a:rPr sz="2000" dirty="0">
                <a:latin typeface="Gill Sans MT"/>
                <a:cs typeface="Gill Sans MT"/>
              </a:rPr>
              <a:t>or</a:t>
            </a:r>
            <a:r>
              <a:rPr sz="2000" spc="-30" dirty="0">
                <a:latin typeface="Gill Sans MT"/>
                <a:cs typeface="Gill Sans MT"/>
              </a:rPr>
              <a:t> </a:t>
            </a:r>
            <a:r>
              <a:rPr sz="2000" dirty="0">
                <a:latin typeface="Gill Sans MT"/>
                <a:cs typeface="Gill Sans MT"/>
              </a:rPr>
              <a:t>existing</a:t>
            </a:r>
            <a:r>
              <a:rPr sz="2000" spc="-55" dirty="0">
                <a:latin typeface="Gill Sans MT"/>
                <a:cs typeface="Gill Sans MT"/>
              </a:rPr>
              <a:t> </a:t>
            </a:r>
            <a:r>
              <a:rPr sz="2000" spc="-10" dirty="0">
                <a:latin typeface="Gill Sans MT"/>
                <a:cs typeface="Gill Sans MT"/>
              </a:rPr>
              <a:t>litigation,</a:t>
            </a:r>
            <a:r>
              <a:rPr sz="2000" spc="-240" dirty="0">
                <a:latin typeface="Gill Sans MT"/>
                <a:cs typeface="Gill Sans MT"/>
              </a:rPr>
              <a:t> </a:t>
            </a:r>
            <a:r>
              <a:rPr sz="2000" dirty="0">
                <a:latin typeface="Gill Sans MT"/>
                <a:cs typeface="Gill Sans MT"/>
              </a:rPr>
              <a:t>can</a:t>
            </a:r>
            <a:r>
              <a:rPr sz="2000" spc="-20" dirty="0">
                <a:latin typeface="Gill Sans MT"/>
                <a:cs typeface="Gill Sans MT"/>
              </a:rPr>
              <a:t> </a:t>
            </a:r>
            <a:r>
              <a:rPr sz="2000" dirty="0">
                <a:latin typeface="Gill Sans MT"/>
                <a:cs typeface="Gill Sans MT"/>
              </a:rPr>
              <a:t>include</a:t>
            </a:r>
            <a:r>
              <a:rPr sz="2000" spc="-45" dirty="0">
                <a:latin typeface="Gill Sans MT"/>
                <a:cs typeface="Gill Sans MT"/>
              </a:rPr>
              <a:t> </a:t>
            </a:r>
            <a:r>
              <a:rPr sz="2000" spc="-10" dirty="0">
                <a:latin typeface="Gill Sans MT"/>
                <a:cs typeface="Gill Sans MT"/>
              </a:rPr>
              <a:t>deliberation</a:t>
            </a:r>
            <a:endParaRPr lang="en-US" sz="2000" spc="-10" dirty="0">
              <a:latin typeface="Gill Sans MT"/>
              <a:cs typeface="Gill Sans MT"/>
            </a:endParaRPr>
          </a:p>
          <a:p>
            <a:pPr marL="318770" lvl="5" indent="-306070">
              <a:spcBef>
                <a:spcPts val="1080"/>
              </a:spcBef>
              <a:buClr>
                <a:srgbClr val="4590B8"/>
              </a:buClr>
              <a:buSzPct val="90000"/>
              <a:buFont typeface="Wingdings 2"/>
              <a:buChar char=""/>
              <a:tabLst>
                <a:tab pos="318770" algn="l"/>
              </a:tabLst>
            </a:pPr>
            <a:r>
              <a:rPr lang="en-US" sz="2000" spc="-10" dirty="0">
                <a:latin typeface="Gill Sans MT"/>
                <a:cs typeface="Gill Sans MT"/>
              </a:rPr>
              <a:t>2025 update: can include legal advice as well</a:t>
            </a:r>
            <a:endParaRPr sz="2000" dirty="0">
              <a:latin typeface="Gill Sans MT"/>
              <a:cs typeface="Gill Sans MT"/>
            </a:endParaRPr>
          </a:p>
          <a:p>
            <a:pPr marL="318770" indent="-306070">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Electronic</a:t>
            </a:r>
            <a:r>
              <a:rPr sz="2000" spc="-70" dirty="0">
                <a:latin typeface="Gill Sans MT"/>
                <a:cs typeface="Gill Sans MT"/>
              </a:rPr>
              <a:t> </a:t>
            </a:r>
            <a:r>
              <a:rPr sz="2000" dirty="0">
                <a:latin typeface="Gill Sans MT"/>
                <a:cs typeface="Gill Sans MT"/>
              </a:rPr>
              <a:t>communication</a:t>
            </a:r>
            <a:r>
              <a:rPr sz="2000" spc="-70" dirty="0">
                <a:latin typeface="Gill Sans MT"/>
                <a:cs typeface="Gill Sans MT"/>
              </a:rPr>
              <a:t> </a:t>
            </a:r>
            <a:r>
              <a:rPr sz="2000" dirty="0">
                <a:latin typeface="Gill Sans MT"/>
                <a:cs typeface="Gill Sans MT"/>
              </a:rPr>
              <a:t>between</a:t>
            </a:r>
            <a:r>
              <a:rPr sz="2000" spc="-50" dirty="0">
                <a:latin typeface="Gill Sans MT"/>
                <a:cs typeface="Gill Sans MT"/>
              </a:rPr>
              <a:t> </a:t>
            </a:r>
            <a:r>
              <a:rPr sz="2000" dirty="0">
                <a:latin typeface="Gill Sans MT"/>
                <a:cs typeface="Gill Sans MT"/>
              </a:rPr>
              <a:t>a</a:t>
            </a:r>
            <a:r>
              <a:rPr sz="2000" spc="-35" dirty="0">
                <a:latin typeface="Gill Sans MT"/>
                <a:cs typeface="Gill Sans MT"/>
              </a:rPr>
              <a:t> </a:t>
            </a:r>
            <a:r>
              <a:rPr sz="2000" dirty="0">
                <a:latin typeface="Gill Sans MT"/>
                <a:cs typeface="Gill Sans MT"/>
              </a:rPr>
              <a:t>quorum</a:t>
            </a:r>
            <a:r>
              <a:rPr sz="2000" spc="-70" dirty="0">
                <a:latin typeface="Gill Sans MT"/>
                <a:cs typeface="Gill Sans MT"/>
              </a:rPr>
              <a:t> </a:t>
            </a:r>
            <a:r>
              <a:rPr sz="2000" dirty="0">
                <a:latin typeface="Gill Sans MT"/>
                <a:cs typeface="Gill Sans MT"/>
              </a:rPr>
              <a:t>of</a:t>
            </a:r>
            <a:r>
              <a:rPr sz="2000" spc="-40" dirty="0">
                <a:latin typeface="Gill Sans MT"/>
                <a:cs typeface="Gill Sans MT"/>
              </a:rPr>
              <a:t> </a:t>
            </a:r>
            <a:r>
              <a:rPr sz="2000" dirty="0">
                <a:latin typeface="Gill Sans MT"/>
                <a:cs typeface="Gill Sans MT"/>
              </a:rPr>
              <a:t>members</a:t>
            </a:r>
            <a:r>
              <a:rPr sz="2000" spc="-55" dirty="0">
                <a:latin typeface="Gill Sans MT"/>
                <a:cs typeface="Gill Sans MT"/>
              </a:rPr>
              <a:t> </a:t>
            </a:r>
            <a:r>
              <a:rPr sz="2000" dirty="0">
                <a:latin typeface="Gill Sans MT"/>
                <a:cs typeface="Gill Sans MT"/>
              </a:rPr>
              <a:t>can</a:t>
            </a:r>
            <a:r>
              <a:rPr sz="2000" spc="-40" dirty="0">
                <a:latin typeface="Gill Sans MT"/>
                <a:cs typeface="Gill Sans MT"/>
              </a:rPr>
              <a:t> </a:t>
            </a:r>
            <a:r>
              <a:rPr sz="2000" dirty="0">
                <a:latin typeface="Gill Sans MT"/>
                <a:cs typeface="Gill Sans MT"/>
              </a:rPr>
              <a:t>constitute</a:t>
            </a:r>
            <a:r>
              <a:rPr sz="2000" spc="-60" dirty="0">
                <a:latin typeface="Gill Sans MT"/>
                <a:cs typeface="Gill Sans MT"/>
              </a:rPr>
              <a:t> </a:t>
            </a:r>
            <a:r>
              <a:rPr sz="2000" dirty="0">
                <a:latin typeface="Gill Sans MT"/>
                <a:cs typeface="Gill Sans MT"/>
              </a:rPr>
              <a:t>a</a:t>
            </a:r>
            <a:r>
              <a:rPr sz="2000" spc="-35" dirty="0">
                <a:latin typeface="Gill Sans MT"/>
                <a:cs typeface="Gill Sans MT"/>
              </a:rPr>
              <a:t> </a:t>
            </a:r>
            <a:r>
              <a:rPr sz="2000" spc="-10" dirty="0">
                <a:latin typeface="Gill Sans MT"/>
                <a:cs typeface="Gill Sans MT"/>
              </a:rPr>
              <a:t>meeting.</a:t>
            </a:r>
            <a:endParaRPr sz="2000" dirty="0">
              <a:latin typeface="Gill Sans MT"/>
              <a:cs typeface="Gill Sans MT"/>
            </a:endParaRPr>
          </a:p>
          <a:p>
            <a:pPr marL="641985" lvl="1" indent="-304800">
              <a:lnSpc>
                <a:spcPct val="100000"/>
              </a:lnSpc>
              <a:spcBef>
                <a:spcPts val="1040"/>
              </a:spcBef>
              <a:buClr>
                <a:srgbClr val="4590B8"/>
              </a:buClr>
              <a:buSzPct val="91666"/>
              <a:buFont typeface="Wingdings 2"/>
              <a:buChar char=""/>
              <a:tabLst>
                <a:tab pos="641985" algn="l"/>
              </a:tabLst>
            </a:pPr>
            <a:r>
              <a:rPr sz="1800" dirty="0">
                <a:latin typeface="Gill Sans MT"/>
                <a:cs typeface="Gill Sans MT"/>
              </a:rPr>
              <a:t>Email</a:t>
            </a:r>
            <a:r>
              <a:rPr sz="1800" spc="-60" dirty="0">
                <a:latin typeface="Gill Sans MT"/>
                <a:cs typeface="Gill Sans MT"/>
              </a:rPr>
              <a:t> </a:t>
            </a:r>
            <a:r>
              <a:rPr sz="1800" spc="-10" dirty="0">
                <a:latin typeface="Gill Sans MT"/>
                <a:cs typeface="Gill Sans MT"/>
              </a:rPr>
              <a:t>pitfall:</a:t>
            </a:r>
            <a:r>
              <a:rPr sz="1800" spc="-340" dirty="0">
                <a:latin typeface="Gill Sans MT"/>
                <a:cs typeface="Gill Sans MT"/>
              </a:rPr>
              <a:t> </a:t>
            </a:r>
            <a:r>
              <a:rPr sz="1800" dirty="0">
                <a:latin typeface="Gill Sans MT"/>
                <a:cs typeface="Gill Sans MT"/>
              </a:rPr>
              <a:t>“reply</a:t>
            </a:r>
            <a:r>
              <a:rPr sz="1800" spc="-35" dirty="0">
                <a:latin typeface="Gill Sans MT"/>
                <a:cs typeface="Gill Sans MT"/>
              </a:rPr>
              <a:t> </a:t>
            </a:r>
            <a:r>
              <a:rPr sz="1800" spc="-20" dirty="0">
                <a:latin typeface="Gill Sans MT"/>
                <a:cs typeface="Gill Sans MT"/>
              </a:rPr>
              <a:t>all”</a:t>
            </a:r>
            <a:endParaRPr sz="1800" dirty="0">
              <a:latin typeface="Gill Sans MT"/>
              <a:cs typeface="Gill Sans MT"/>
            </a:endParaRPr>
          </a:p>
          <a:p>
            <a:pPr marL="318770" indent="-306070">
              <a:lnSpc>
                <a:spcPct val="100000"/>
              </a:lnSpc>
              <a:spcBef>
                <a:spcPts val="1075"/>
              </a:spcBef>
              <a:buClr>
                <a:srgbClr val="4590B8"/>
              </a:buClr>
              <a:buSzPct val="90000"/>
              <a:buFont typeface="Wingdings 2"/>
              <a:buChar char=""/>
              <a:tabLst>
                <a:tab pos="318770" algn="l"/>
              </a:tabLst>
            </a:pPr>
            <a:r>
              <a:rPr sz="2000" dirty="0">
                <a:latin typeface="Gill Sans MT"/>
                <a:cs typeface="Gill Sans MT"/>
              </a:rPr>
              <a:t>Serial</a:t>
            </a:r>
            <a:r>
              <a:rPr sz="2000" spc="-70" dirty="0">
                <a:latin typeface="Gill Sans MT"/>
                <a:cs typeface="Gill Sans MT"/>
              </a:rPr>
              <a:t> </a:t>
            </a:r>
            <a:r>
              <a:rPr sz="2000" dirty="0">
                <a:latin typeface="Gill Sans MT"/>
                <a:cs typeface="Gill Sans MT"/>
              </a:rPr>
              <a:t>communications</a:t>
            </a:r>
            <a:r>
              <a:rPr sz="2000" spc="-55" dirty="0">
                <a:latin typeface="Gill Sans MT"/>
                <a:cs typeface="Gill Sans MT"/>
              </a:rPr>
              <a:t> </a:t>
            </a:r>
            <a:r>
              <a:rPr sz="2000" dirty="0">
                <a:latin typeface="Gill Sans MT"/>
                <a:cs typeface="Gill Sans MT"/>
              </a:rPr>
              <a:t>or</a:t>
            </a:r>
            <a:r>
              <a:rPr sz="2000" spc="-225" dirty="0">
                <a:latin typeface="Gill Sans MT"/>
                <a:cs typeface="Gill Sans MT"/>
              </a:rPr>
              <a:t> </a:t>
            </a:r>
            <a:r>
              <a:rPr sz="2000" dirty="0">
                <a:latin typeface="Gill Sans MT"/>
                <a:cs typeface="Gill Sans MT"/>
              </a:rPr>
              <a:t>“walking</a:t>
            </a:r>
            <a:r>
              <a:rPr sz="2000" spc="-50" dirty="0">
                <a:latin typeface="Gill Sans MT"/>
                <a:cs typeface="Gill Sans MT"/>
              </a:rPr>
              <a:t> </a:t>
            </a:r>
            <a:r>
              <a:rPr sz="2000" dirty="0">
                <a:latin typeface="Gill Sans MT"/>
                <a:cs typeface="Gill Sans MT"/>
              </a:rPr>
              <a:t>quorums”</a:t>
            </a:r>
            <a:r>
              <a:rPr sz="2000" spc="-70" dirty="0">
                <a:latin typeface="Gill Sans MT"/>
                <a:cs typeface="Gill Sans MT"/>
              </a:rPr>
              <a:t> </a:t>
            </a:r>
            <a:r>
              <a:rPr sz="2000" dirty="0">
                <a:latin typeface="Gill Sans MT"/>
                <a:cs typeface="Gill Sans MT"/>
              </a:rPr>
              <a:t>constitute</a:t>
            </a:r>
            <a:r>
              <a:rPr sz="2000" spc="-65" dirty="0">
                <a:latin typeface="Gill Sans MT"/>
                <a:cs typeface="Gill Sans MT"/>
              </a:rPr>
              <a:t> </a:t>
            </a:r>
            <a:r>
              <a:rPr sz="2000" dirty="0">
                <a:latin typeface="Gill Sans MT"/>
                <a:cs typeface="Gill Sans MT"/>
              </a:rPr>
              <a:t>a</a:t>
            </a:r>
            <a:r>
              <a:rPr sz="2000" spc="-30" dirty="0">
                <a:latin typeface="Gill Sans MT"/>
                <a:cs typeface="Gill Sans MT"/>
              </a:rPr>
              <a:t> </a:t>
            </a:r>
            <a:r>
              <a:rPr sz="2000" dirty="0">
                <a:latin typeface="Gill Sans MT"/>
                <a:cs typeface="Gill Sans MT"/>
              </a:rPr>
              <a:t>constructive</a:t>
            </a:r>
            <a:r>
              <a:rPr sz="2000" spc="-65" dirty="0">
                <a:latin typeface="Gill Sans MT"/>
                <a:cs typeface="Gill Sans MT"/>
              </a:rPr>
              <a:t> </a:t>
            </a:r>
            <a:r>
              <a:rPr sz="2000" spc="-10" dirty="0">
                <a:latin typeface="Gill Sans MT"/>
                <a:cs typeface="Gill Sans MT"/>
              </a:rPr>
              <a:t>meeting.</a:t>
            </a:r>
            <a:endParaRPr sz="2000" dirty="0">
              <a:latin typeface="Gill Sans MT"/>
              <a:cs typeface="Gill Sans MT"/>
            </a:endParaRPr>
          </a:p>
          <a:p>
            <a:pPr marL="641985" marR="167005" lvl="1" indent="-305435">
              <a:lnSpc>
                <a:spcPct val="100000"/>
              </a:lnSpc>
              <a:spcBef>
                <a:spcPts val="1040"/>
              </a:spcBef>
              <a:buClr>
                <a:srgbClr val="4590B8"/>
              </a:buClr>
              <a:buSzPct val="91666"/>
              <a:buFont typeface="Wingdings 2"/>
              <a:buChar char=""/>
              <a:tabLst>
                <a:tab pos="641985" algn="l"/>
              </a:tabLst>
            </a:pPr>
            <a:r>
              <a:rPr sz="1800" dirty="0">
                <a:latin typeface="Gill Sans MT"/>
                <a:cs typeface="Gill Sans MT"/>
              </a:rPr>
              <a:t>A</a:t>
            </a:r>
            <a:r>
              <a:rPr sz="1800" spc="-20" dirty="0">
                <a:latin typeface="Gill Sans MT"/>
                <a:cs typeface="Gill Sans MT"/>
              </a:rPr>
              <a:t> </a:t>
            </a:r>
            <a:r>
              <a:rPr sz="1800" dirty="0">
                <a:latin typeface="Gill Sans MT"/>
                <a:cs typeface="Gill Sans MT"/>
              </a:rPr>
              <a:t>constructive</a:t>
            </a:r>
            <a:r>
              <a:rPr sz="1800" spc="-55" dirty="0">
                <a:latin typeface="Gill Sans MT"/>
                <a:cs typeface="Gill Sans MT"/>
              </a:rPr>
              <a:t> </a:t>
            </a:r>
            <a:r>
              <a:rPr sz="1800" dirty="0">
                <a:latin typeface="Gill Sans MT"/>
                <a:cs typeface="Gill Sans MT"/>
              </a:rPr>
              <a:t>quorum</a:t>
            </a:r>
            <a:r>
              <a:rPr sz="1800" spc="-30" dirty="0">
                <a:latin typeface="Gill Sans MT"/>
                <a:cs typeface="Gill Sans MT"/>
              </a:rPr>
              <a:t> </a:t>
            </a:r>
            <a:r>
              <a:rPr sz="1800" dirty="0">
                <a:latin typeface="Gill Sans MT"/>
                <a:cs typeface="Gill Sans MT"/>
              </a:rPr>
              <a:t>can</a:t>
            </a:r>
            <a:r>
              <a:rPr sz="1800" spc="-25" dirty="0">
                <a:latin typeface="Gill Sans MT"/>
                <a:cs typeface="Gill Sans MT"/>
              </a:rPr>
              <a:t> </a:t>
            </a:r>
            <a:r>
              <a:rPr sz="1800" dirty="0">
                <a:latin typeface="Gill Sans MT"/>
                <a:cs typeface="Gill Sans MT"/>
              </a:rPr>
              <a:t>exist</a:t>
            </a:r>
            <a:r>
              <a:rPr sz="1800" spc="-30" dirty="0">
                <a:latin typeface="Gill Sans MT"/>
                <a:cs typeface="Gill Sans MT"/>
              </a:rPr>
              <a:t> </a:t>
            </a:r>
            <a:r>
              <a:rPr sz="1800" dirty="0">
                <a:latin typeface="Gill Sans MT"/>
                <a:cs typeface="Gill Sans MT"/>
              </a:rPr>
              <a:t>with</a:t>
            </a:r>
            <a:r>
              <a:rPr sz="1800" spc="-5" dirty="0">
                <a:latin typeface="Gill Sans MT"/>
                <a:cs typeface="Gill Sans MT"/>
              </a:rPr>
              <a:t> </a:t>
            </a:r>
            <a:r>
              <a:rPr sz="1800" dirty="0">
                <a:latin typeface="Gill Sans MT"/>
                <a:cs typeface="Gill Sans MT"/>
              </a:rPr>
              <a:t>less</a:t>
            </a:r>
            <a:r>
              <a:rPr sz="1800" spc="-40" dirty="0">
                <a:latin typeface="Gill Sans MT"/>
                <a:cs typeface="Gill Sans MT"/>
              </a:rPr>
              <a:t> </a:t>
            </a:r>
            <a:r>
              <a:rPr sz="1800" dirty="0">
                <a:latin typeface="Gill Sans MT"/>
                <a:cs typeface="Gill Sans MT"/>
              </a:rPr>
              <a:t>than</a:t>
            </a:r>
            <a:r>
              <a:rPr sz="1800" spc="-30" dirty="0">
                <a:latin typeface="Gill Sans MT"/>
                <a:cs typeface="Gill Sans MT"/>
              </a:rPr>
              <a:t> </a:t>
            </a:r>
            <a:r>
              <a:rPr sz="1800" dirty="0">
                <a:latin typeface="Gill Sans MT"/>
                <a:cs typeface="Gill Sans MT"/>
              </a:rPr>
              <a:t>a</a:t>
            </a:r>
            <a:r>
              <a:rPr sz="1800" spc="-20" dirty="0">
                <a:latin typeface="Gill Sans MT"/>
                <a:cs typeface="Gill Sans MT"/>
              </a:rPr>
              <a:t> </a:t>
            </a:r>
            <a:r>
              <a:rPr sz="1800" dirty="0">
                <a:latin typeface="Gill Sans MT"/>
                <a:cs typeface="Gill Sans MT"/>
              </a:rPr>
              <a:t>quorum</a:t>
            </a:r>
            <a:r>
              <a:rPr sz="1800" spc="-25" dirty="0">
                <a:latin typeface="Gill Sans MT"/>
                <a:cs typeface="Gill Sans MT"/>
              </a:rPr>
              <a:t> </a:t>
            </a:r>
            <a:r>
              <a:rPr sz="1800" dirty="0">
                <a:latin typeface="Gill Sans MT"/>
                <a:cs typeface="Gill Sans MT"/>
              </a:rPr>
              <a:t>speaking</a:t>
            </a:r>
            <a:r>
              <a:rPr sz="1800" spc="-40" dirty="0">
                <a:latin typeface="Gill Sans MT"/>
                <a:cs typeface="Gill Sans MT"/>
              </a:rPr>
              <a:t> </a:t>
            </a:r>
            <a:r>
              <a:rPr sz="1800" dirty="0">
                <a:latin typeface="Gill Sans MT"/>
                <a:cs typeface="Gill Sans MT"/>
              </a:rPr>
              <a:t>together</a:t>
            </a:r>
            <a:r>
              <a:rPr sz="1800" spc="-45" dirty="0">
                <a:latin typeface="Gill Sans MT"/>
                <a:cs typeface="Gill Sans MT"/>
              </a:rPr>
              <a:t> </a:t>
            </a:r>
            <a:r>
              <a:rPr sz="1800" dirty="0">
                <a:latin typeface="Gill Sans MT"/>
                <a:cs typeface="Gill Sans MT"/>
              </a:rPr>
              <a:t>at</a:t>
            </a:r>
            <a:r>
              <a:rPr sz="1800" spc="-30" dirty="0">
                <a:latin typeface="Gill Sans MT"/>
                <a:cs typeface="Gill Sans MT"/>
              </a:rPr>
              <a:t> </a:t>
            </a:r>
            <a:r>
              <a:rPr sz="1800" dirty="0">
                <a:latin typeface="Gill Sans MT"/>
                <a:cs typeface="Gill Sans MT"/>
              </a:rPr>
              <a:t>any</a:t>
            </a:r>
            <a:r>
              <a:rPr sz="1800" spc="-15" dirty="0">
                <a:latin typeface="Gill Sans MT"/>
                <a:cs typeface="Gill Sans MT"/>
              </a:rPr>
              <a:t> </a:t>
            </a:r>
            <a:r>
              <a:rPr sz="1800" dirty="0">
                <a:latin typeface="Gill Sans MT"/>
                <a:cs typeface="Gill Sans MT"/>
              </a:rPr>
              <a:t>given</a:t>
            </a:r>
            <a:r>
              <a:rPr sz="1800" spc="-30" dirty="0">
                <a:latin typeface="Gill Sans MT"/>
                <a:cs typeface="Gill Sans MT"/>
              </a:rPr>
              <a:t> </a:t>
            </a:r>
            <a:r>
              <a:rPr sz="1800" dirty="0">
                <a:latin typeface="Gill Sans MT"/>
                <a:cs typeface="Gill Sans MT"/>
              </a:rPr>
              <a:t>time</a:t>
            </a:r>
            <a:r>
              <a:rPr sz="1800" spc="-20" dirty="0">
                <a:latin typeface="Gill Sans MT"/>
                <a:cs typeface="Gill Sans MT"/>
              </a:rPr>
              <a:t> </a:t>
            </a:r>
            <a:r>
              <a:rPr sz="1800" dirty="0">
                <a:latin typeface="Gill Sans MT"/>
                <a:cs typeface="Gill Sans MT"/>
              </a:rPr>
              <a:t>if</a:t>
            </a:r>
            <a:r>
              <a:rPr sz="1800" spc="-25" dirty="0">
                <a:latin typeface="Gill Sans MT"/>
                <a:cs typeface="Gill Sans MT"/>
              </a:rPr>
              <a:t> </a:t>
            </a:r>
            <a:r>
              <a:rPr sz="1800" dirty="0">
                <a:latin typeface="Gill Sans MT"/>
                <a:cs typeface="Gill Sans MT"/>
              </a:rPr>
              <a:t>opinions</a:t>
            </a:r>
            <a:r>
              <a:rPr sz="1800" spc="-20" dirty="0">
                <a:latin typeface="Gill Sans MT"/>
                <a:cs typeface="Gill Sans MT"/>
              </a:rPr>
              <a:t> </a:t>
            </a:r>
            <a:r>
              <a:rPr sz="1800" spc="-25" dirty="0">
                <a:latin typeface="Gill Sans MT"/>
                <a:cs typeface="Gill Sans MT"/>
              </a:rPr>
              <a:t>are </a:t>
            </a:r>
            <a:r>
              <a:rPr sz="1800" spc="-10" dirty="0">
                <a:latin typeface="Gill Sans MT"/>
                <a:cs typeface="Gill Sans MT"/>
              </a:rPr>
              <a:t>relayed</a:t>
            </a:r>
            <a:r>
              <a:rPr sz="1800" spc="-110" dirty="0">
                <a:latin typeface="Gill Sans MT"/>
                <a:cs typeface="Gill Sans MT"/>
              </a:rPr>
              <a:t> </a:t>
            </a:r>
            <a:r>
              <a:rPr sz="1800" dirty="0">
                <a:latin typeface="Gill Sans MT"/>
                <a:cs typeface="Gill Sans MT"/>
              </a:rPr>
              <a:t>between</a:t>
            </a:r>
            <a:r>
              <a:rPr sz="1800" spc="-95" dirty="0">
                <a:latin typeface="Gill Sans MT"/>
                <a:cs typeface="Gill Sans MT"/>
              </a:rPr>
              <a:t> </a:t>
            </a:r>
            <a:r>
              <a:rPr sz="1800" spc="-10" dirty="0">
                <a:latin typeface="Gill Sans MT"/>
                <a:cs typeface="Gill Sans MT"/>
              </a:rPr>
              <a:t>members.</a:t>
            </a:r>
            <a:endParaRPr sz="1800" dirty="0">
              <a:latin typeface="Gill Sans MT"/>
              <a:cs typeface="Gill Sans MT"/>
            </a:endParaRPr>
          </a:p>
        </p:txBody>
      </p:sp>
      <p:sp>
        <p:nvSpPr>
          <p:cNvPr id="4" name="object 4"/>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5</a:t>
            </a:r>
            <a:endParaRPr sz="900">
              <a:latin typeface="Gill Sans MT"/>
              <a:cs typeface="Gill Sans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6531" y="606551"/>
            <a:ext cx="11299190" cy="32384"/>
          </a:xfrm>
          <a:custGeom>
            <a:avLst/>
            <a:gdLst/>
            <a:ahLst/>
            <a:cxnLst/>
            <a:rect l="l" t="t" r="r" b="b"/>
            <a:pathLst>
              <a:path w="11299190" h="32384">
                <a:moveTo>
                  <a:pt x="0" y="32003"/>
                </a:moveTo>
                <a:lnTo>
                  <a:pt x="11298936" y="32003"/>
                </a:lnTo>
                <a:lnTo>
                  <a:pt x="11298936" y="0"/>
                </a:lnTo>
                <a:lnTo>
                  <a:pt x="0" y="0"/>
                </a:lnTo>
                <a:lnTo>
                  <a:pt x="0" y="32003"/>
                </a:lnTo>
                <a:close/>
              </a:path>
            </a:pathLst>
          </a:custGeom>
          <a:solidFill>
            <a:srgbClr val="1A315F"/>
          </a:solidFill>
        </p:spPr>
        <p:txBody>
          <a:bodyPr wrap="square" lIns="0" tIns="0" rIns="0" bIns="0" rtlCol="0"/>
          <a:lstStyle/>
          <a:p>
            <a:endParaRPr/>
          </a:p>
        </p:txBody>
      </p:sp>
      <p:sp>
        <p:nvSpPr>
          <p:cNvPr id="3" name="object 3"/>
          <p:cNvSpPr/>
          <p:nvPr/>
        </p:nvSpPr>
        <p:spPr>
          <a:xfrm>
            <a:off x="446531"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1A315F"/>
          </a:solidFill>
        </p:spPr>
        <p:txBody>
          <a:bodyPr wrap="square" lIns="0" tIns="0" rIns="0" bIns="0" rtlCol="0"/>
          <a:lstStyle/>
          <a:p>
            <a:endParaRPr/>
          </a:p>
        </p:txBody>
      </p:sp>
      <p:sp>
        <p:nvSpPr>
          <p:cNvPr id="4" name="object 4"/>
          <p:cNvSpPr/>
          <p:nvPr/>
        </p:nvSpPr>
        <p:spPr>
          <a:xfrm>
            <a:off x="8042147"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959FA7"/>
          </a:solidFill>
        </p:spPr>
        <p:txBody>
          <a:bodyPr wrap="square" lIns="0" tIns="0" rIns="0" bIns="0" rtlCol="0"/>
          <a:lstStyle/>
          <a:p>
            <a:endParaRPr/>
          </a:p>
        </p:txBody>
      </p:sp>
      <p:pic>
        <p:nvPicPr>
          <p:cNvPr id="5" name="object 5"/>
          <p:cNvPicPr/>
          <p:nvPr/>
        </p:nvPicPr>
        <p:blipFill>
          <a:blip r:embed="rId2" cstate="print"/>
          <a:stretch>
            <a:fillRect/>
          </a:stretch>
        </p:blipFill>
        <p:spPr>
          <a:xfrm>
            <a:off x="1988820" y="1208532"/>
            <a:ext cx="4402835" cy="4735068"/>
          </a:xfrm>
          <a:prstGeom prst="rect">
            <a:avLst/>
          </a:prstGeom>
        </p:spPr>
      </p:pic>
      <p:sp>
        <p:nvSpPr>
          <p:cNvPr id="6" name="object 6"/>
          <p:cNvSpPr txBox="1"/>
          <p:nvPr/>
        </p:nvSpPr>
        <p:spPr>
          <a:xfrm>
            <a:off x="8042147" y="723900"/>
            <a:ext cx="3703320" cy="5666740"/>
          </a:xfrm>
          <a:prstGeom prst="rect">
            <a:avLst/>
          </a:prstGeom>
          <a:solidFill>
            <a:srgbClr val="1A315F"/>
          </a:solidFill>
        </p:spPr>
        <p:txBody>
          <a:bodyPr vert="horz" wrap="square" lIns="0" tIns="171450" rIns="0" bIns="0" rtlCol="0">
            <a:spAutoFit/>
          </a:bodyPr>
          <a:lstStyle/>
          <a:p>
            <a:pPr>
              <a:lnSpc>
                <a:spcPct val="100000"/>
              </a:lnSpc>
              <a:spcBef>
                <a:spcPts val="1350"/>
              </a:spcBef>
            </a:pPr>
            <a:endParaRPr sz="4800">
              <a:latin typeface="Times New Roman"/>
              <a:cs typeface="Times New Roman"/>
            </a:endParaRPr>
          </a:p>
          <a:p>
            <a:pPr marL="403225" marR="938530">
              <a:lnSpc>
                <a:spcPct val="90000"/>
              </a:lnSpc>
              <a:spcBef>
                <a:spcPts val="5"/>
              </a:spcBef>
            </a:pPr>
            <a:r>
              <a:rPr sz="4800" dirty="0">
                <a:solidFill>
                  <a:srgbClr val="FFFFFF"/>
                </a:solidFill>
                <a:latin typeface="Gill Sans MT"/>
                <a:cs typeface="Gill Sans MT"/>
              </a:rPr>
              <a:t>How</a:t>
            </a:r>
            <a:r>
              <a:rPr sz="4800" spc="-85" dirty="0">
                <a:solidFill>
                  <a:srgbClr val="FFFFFF"/>
                </a:solidFill>
                <a:latin typeface="Gill Sans MT"/>
                <a:cs typeface="Gill Sans MT"/>
              </a:rPr>
              <a:t> </a:t>
            </a:r>
            <a:r>
              <a:rPr sz="4800" dirty="0">
                <a:solidFill>
                  <a:srgbClr val="FFFFFF"/>
                </a:solidFill>
                <a:latin typeface="Gill Sans MT"/>
                <a:cs typeface="Gill Sans MT"/>
              </a:rPr>
              <a:t>do</a:t>
            </a:r>
            <a:r>
              <a:rPr sz="4800" spc="-75" dirty="0">
                <a:solidFill>
                  <a:srgbClr val="FFFFFF"/>
                </a:solidFill>
                <a:latin typeface="Gill Sans MT"/>
                <a:cs typeface="Gill Sans MT"/>
              </a:rPr>
              <a:t> </a:t>
            </a:r>
            <a:r>
              <a:rPr sz="4800" spc="-50" dirty="0">
                <a:solidFill>
                  <a:srgbClr val="FFFFFF"/>
                </a:solidFill>
                <a:latin typeface="Gill Sans MT"/>
                <a:cs typeface="Gill Sans MT"/>
              </a:rPr>
              <a:t>I </a:t>
            </a:r>
            <a:r>
              <a:rPr sz="4800" spc="-10" dirty="0">
                <a:solidFill>
                  <a:srgbClr val="FFFFFF"/>
                </a:solidFill>
                <a:latin typeface="Gill Sans MT"/>
                <a:cs typeface="Gill Sans MT"/>
              </a:rPr>
              <a:t>comply </a:t>
            </a:r>
            <a:r>
              <a:rPr sz="4800" dirty="0">
                <a:solidFill>
                  <a:srgbClr val="FFFFFF"/>
                </a:solidFill>
                <a:latin typeface="Gill Sans MT"/>
                <a:cs typeface="Gill Sans MT"/>
              </a:rPr>
              <a:t>with </a:t>
            </a:r>
            <a:r>
              <a:rPr sz="4800" spc="-25" dirty="0">
                <a:solidFill>
                  <a:srgbClr val="FFFFFF"/>
                </a:solidFill>
                <a:latin typeface="Gill Sans MT"/>
                <a:cs typeface="Gill Sans MT"/>
              </a:rPr>
              <a:t>the </a:t>
            </a:r>
            <a:r>
              <a:rPr sz="4800" spc="-20" dirty="0">
                <a:solidFill>
                  <a:srgbClr val="FFFFFF"/>
                </a:solidFill>
                <a:latin typeface="Gill Sans MT"/>
                <a:cs typeface="Gill Sans MT"/>
              </a:rPr>
              <a:t>OML?</a:t>
            </a:r>
            <a:endParaRPr sz="4800">
              <a:latin typeface="Gill Sans MT"/>
              <a:cs typeface="Gill Sans MT"/>
            </a:endParaRPr>
          </a:p>
        </p:txBody>
      </p:sp>
      <p:sp>
        <p:nvSpPr>
          <p:cNvPr id="7" name="object 7"/>
          <p:cNvSpPr txBox="1"/>
          <p:nvPr/>
        </p:nvSpPr>
        <p:spPr>
          <a:xfrm>
            <a:off x="11414252" y="6499047"/>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2E5AAC"/>
                </a:solidFill>
                <a:latin typeface="Gill Sans MT"/>
                <a:cs typeface="Gill Sans MT"/>
              </a:rPr>
              <a:t>6</a:t>
            </a:r>
            <a:endParaRPr sz="900">
              <a:latin typeface="Gill Sans MT"/>
              <a:cs typeface="Gill Sans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marL="635" algn="ctr">
              <a:lnSpc>
                <a:spcPct val="100000"/>
              </a:lnSpc>
              <a:spcBef>
                <a:spcPts val="2555"/>
              </a:spcBef>
            </a:pPr>
            <a:r>
              <a:rPr sz="3600" dirty="0">
                <a:solidFill>
                  <a:srgbClr val="FFFFFF"/>
                </a:solidFill>
              </a:rPr>
              <a:t>Meeting</a:t>
            </a:r>
            <a:r>
              <a:rPr sz="3600" spc="-125" dirty="0">
                <a:solidFill>
                  <a:srgbClr val="FFFFFF"/>
                </a:solidFill>
              </a:rPr>
              <a:t> </a:t>
            </a:r>
            <a:r>
              <a:rPr sz="3600" dirty="0">
                <a:solidFill>
                  <a:srgbClr val="FFFFFF"/>
                </a:solidFill>
              </a:rPr>
              <a:t>Notice</a:t>
            </a:r>
            <a:r>
              <a:rPr sz="3600" spc="-70" dirty="0">
                <a:solidFill>
                  <a:srgbClr val="FFFFFF"/>
                </a:solidFill>
              </a:rPr>
              <a:t> </a:t>
            </a:r>
            <a:r>
              <a:rPr sz="3600" spc="-25" dirty="0">
                <a:solidFill>
                  <a:srgbClr val="FFFFFF"/>
                </a:solidFill>
              </a:rPr>
              <a:t>and</a:t>
            </a:r>
            <a:r>
              <a:rPr sz="3600" spc="-365" dirty="0">
                <a:solidFill>
                  <a:srgbClr val="FFFFFF"/>
                </a:solidFill>
              </a:rPr>
              <a:t> </a:t>
            </a:r>
            <a:r>
              <a:rPr sz="3600" spc="-10" dirty="0">
                <a:solidFill>
                  <a:srgbClr val="FFFFFF"/>
                </a:solidFill>
              </a:rPr>
              <a:t>Agenda</a:t>
            </a:r>
            <a:endParaRPr sz="3600"/>
          </a:p>
        </p:txBody>
      </p:sp>
      <p:sp>
        <p:nvSpPr>
          <p:cNvPr id="3" name="object 3"/>
          <p:cNvSpPr txBox="1"/>
          <p:nvPr/>
        </p:nvSpPr>
        <p:spPr>
          <a:xfrm>
            <a:off x="659993" y="2216170"/>
            <a:ext cx="4852035" cy="3490595"/>
          </a:xfrm>
          <a:prstGeom prst="rect">
            <a:avLst/>
          </a:prstGeom>
        </p:spPr>
        <p:txBody>
          <a:bodyPr vert="horz" wrap="square" lIns="0" tIns="129539" rIns="0" bIns="0" rtlCol="0">
            <a:spAutoFit/>
          </a:bodyPr>
          <a:lstStyle/>
          <a:p>
            <a:pPr marL="318770" indent="-306070">
              <a:lnSpc>
                <a:spcPct val="100000"/>
              </a:lnSpc>
              <a:spcBef>
                <a:spcPts val="1019"/>
              </a:spcBef>
              <a:buClr>
                <a:srgbClr val="4590B8"/>
              </a:buClr>
              <a:buSzPct val="90000"/>
              <a:buFont typeface="Wingdings 2"/>
              <a:buChar char=""/>
              <a:tabLst>
                <a:tab pos="318770" algn="l"/>
              </a:tabLst>
            </a:pPr>
            <a:r>
              <a:rPr sz="2000" dirty="0">
                <a:solidFill>
                  <a:srgbClr val="3C3C3C"/>
                </a:solidFill>
                <a:latin typeface="Gill Sans MT"/>
                <a:cs typeface="Gill Sans MT"/>
              </a:rPr>
              <a:t>Must</a:t>
            </a:r>
            <a:r>
              <a:rPr sz="2000" spc="-15" dirty="0">
                <a:solidFill>
                  <a:srgbClr val="3C3C3C"/>
                </a:solidFill>
                <a:latin typeface="Gill Sans MT"/>
                <a:cs typeface="Gill Sans MT"/>
              </a:rPr>
              <a:t> </a:t>
            </a:r>
            <a:r>
              <a:rPr sz="2000" spc="-10" dirty="0">
                <a:solidFill>
                  <a:srgbClr val="3C3C3C"/>
                </a:solidFill>
                <a:latin typeface="Gill Sans MT"/>
                <a:cs typeface="Gill Sans MT"/>
              </a:rPr>
              <a:t>include:</a:t>
            </a:r>
            <a:endParaRPr sz="2000">
              <a:latin typeface="Gill Sans MT"/>
              <a:cs typeface="Gill Sans MT"/>
            </a:endParaRPr>
          </a:p>
          <a:p>
            <a:pPr marL="641985" marR="169545" lvl="1" indent="-305435">
              <a:lnSpc>
                <a:spcPts val="1939"/>
              </a:lnSpc>
              <a:spcBef>
                <a:spcPts val="1075"/>
              </a:spcBef>
              <a:buClr>
                <a:srgbClr val="4590B8"/>
              </a:buClr>
              <a:buSzPct val="91666"/>
              <a:buFont typeface="Wingdings 2"/>
              <a:buChar char=""/>
              <a:tabLst>
                <a:tab pos="641985" algn="l"/>
              </a:tabLst>
            </a:pPr>
            <a:r>
              <a:rPr sz="1800" dirty="0">
                <a:latin typeface="Gill Sans MT"/>
                <a:cs typeface="Gill Sans MT"/>
              </a:rPr>
              <a:t>Time,</a:t>
            </a:r>
            <a:r>
              <a:rPr sz="1800" spc="-190" dirty="0">
                <a:latin typeface="Gill Sans MT"/>
                <a:cs typeface="Gill Sans MT"/>
              </a:rPr>
              <a:t> </a:t>
            </a:r>
            <a:r>
              <a:rPr sz="1800" dirty="0">
                <a:latin typeface="Gill Sans MT"/>
                <a:cs typeface="Gill Sans MT"/>
              </a:rPr>
              <a:t>place</a:t>
            </a:r>
            <a:r>
              <a:rPr sz="1800" spc="-10" dirty="0">
                <a:latin typeface="Gill Sans MT"/>
                <a:cs typeface="Gill Sans MT"/>
              </a:rPr>
              <a:t> </a:t>
            </a:r>
            <a:r>
              <a:rPr sz="1800" dirty="0">
                <a:latin typeface="Gill Sans MT"/>
                <a:cs typeface="Gill Sans MT"/>
              </a:rPr>
              <a:t>and</a:t>
            </a:r>
            <a:r>
              <a:rPr sz="1800" spc="-15" dirty="0">
                <a:latin typeface="Gill Sans MT"/>
                <a:cs typeface="Gill Sans MT"/>
              </a:rPr>
              <a:t> </a:t>
            </a:r>
            <a:r>
              <a:rPr sz="1800" dirty="0">
                <a:latin typeface="Gill Sans MT"/>
                <a:cs typeface="Gill Sans MT"/>
              </a:rPr>
              <a:t>location</a:t>
            </a:r>
            <a:r>
              <a:rPr sz="1800" spc="-20" dirty="0">
                <a:latin typeface="Gill Sans MT"/>
                <a:cs typeface="Gill Sans MT"/>
              </a:rPr>
              <a:t> </a:t>
            </a:r>
            <a:r>
              <a:rPr sz="1800" dirty="0">
                <a:latin typeface="Gill Sans MT"/>
                <a:cs typeface="Gill Sans MT"/>
              </a:rPr>
              <a:t>(or information</a:t>
            </a:r>
            <a:r>
              <a:rPr sz="1800" spc="-25" dirty="0">
                <a:latin typeface="Gill Sans MT"/>
                <a:cs typeface="Gill Sans MT"/>
              </a:rPr>
              <a:t> on </a:t>
            </a:r>
            <a:r>
              <a:rPr sz="1800" dirty="0">
                <a:latin typeface="Gill Sans MT"/>
                <a:cs typeface="Gill Sans MT"/>
              </a:rPr>
              <a:t>remote</a:t>
            </a:r>
            <a:r>
              <a:rPr sz="1800" spc="-30" dirty="0">
                <a:latin typeface="Gill Sans MT"/>
                <a:cs typeface="Gill Sans MT"/>
              </a:rPr>
              <a:t> </a:t>
            </a:r>
            <a:r>
              <a:rPr sz="1800" dirty="0">
                <a:latin typeface="Gill Sans MT"/>
                <a:cs typeface="Gill Sans MT"/>
              </a:rPr>
              <a:t>technology</a:t>
            </a:r>
            <a:r>
              <a:rPr sz="1800" spc="-45" dirty="0">
                <a:latin typeface="Gill Sans MT"/>
                <a:cs typeface="Gill Sans MT"/>
              </a:rPr>
              <a:t> </a:t>
            </a:r>
            <a:r>
              <a:rPr sz="1800" spc="-10" dirty="0">
                <a:latin typeface="Gill Sans MT"/>
                <a:cs typeface="Gill Sans MT"/>
              </a:rPr>
              <a:t>system)</a:t>
            </a:r>
            <a:endParaRPr sz="1800">
              <a:latin typeface="Gill Sans MT"/>
              <a:cs typeface="Gill Sans MT"/>
            </a:endParaRPr>
          </a:p>
          <a:p>
            <a:pPr marL="641985" marR="16510" lvl="1" indent="-305435">
              <a:lnSpc>
                <a:spcPts val="1939"/>
              </a:lnSpc>
              <a:spcBef>
                <a:spcPts val="1040"/>
              </a:spcBef>
              <a:buClr>
                <a:srgbClr val="4590B8"/>
              </a:buClr>
              <a:buSzPct val="91666"/>
              <a:buFont typeface="Wingdings 2"/>
              <a:buChar char=""/>
              <a:tabLst>
                <a:tab pos="641985" algn="l"/>
              </a:tabLst>
            </a:pPr>
            <a:r>
              <a:rPr sz="1800" dirty="0">
                <a:latin typeface="Gill Sans MT"/>
                <a:cs typeface="Gill Sans MT"/>
              </a:rPr>
              <a:t>Name,</a:t>
            </a:r>
            <a:r>
              <a:rPr sz="1800" spc="-190" dirty="0">
                <a:latin typeface="Gill Sans MT"/>
                <a:cs typeface="Gill Sans MT"/>
              </a:rPr>
              <a:t> </a:t>
            </a:r>
            <a:r>
              <a:rPr sz="1800" dirty="0">
                <a:latin typeface="Gill Sans MT"/>
                <a:cs typeface="Gill Sans MT"/>
              </a:rPr>
              <a:t>contact</a:t>
            </a:r>
            <a:r>
              <a:rPr sz="1800" spc="-55" dirty="0">
                <a:latin typeface="Gill Sans MT"/>
                <a:cs typeface="Gill Sans MT"/>
              </a:rPr>
              <a:t> </a:t>
            </a:r>
            <a:r>
              <a:rPr sz="1800" dirty="0">
                <a:latin typeface="Gill Sans MT"/>
                <a:cs typeface="Gill Sans MT"/>
              </a:rPr>
              <a:t>and</a:t>
            </a:r>
            <a:r>
              <a:rPr sz="1800" spc="-25" dirty="0">
                <a:latin typeface="Gill Sans MT"/>
                <a:cs typeface="Gill Sans MT"/>
              </a:rPr>
              <a:t> </a:t>
            </a:r>
            <a:r>
              <a:rPr sz="1800" dirty="0">
                <a:latin typeface="Gill Sans MT"/>
                <a:cs typeface="Gill Sans MT"/>
              </a:rPr>
              <a:t>business</a:t>
            </a:r>
            <a:r>
              <a:rPr sz="1800" spc="-40" dirty="0">
                <a:latin typeface="Gill Sans MT"/>
                <a:cs typeface="Gill Sans MT"/>
              </a:rPr>
              <a:t> </a:t>
            </a:r>
            <a:r>
              <a:rPr sz="1800" dirty="0">
                <a:latin typeface="Gill Sans MT"/>
                <a:cs typeface="Gill Sans MT"/>
              </a:rPr>
              <a:t>address</a:t>
            </a:r>
            <a:r>
              <a:rPr sz="1800" spc="-30" dirty="0">
                <a:latin typeface="Gill Sans MT"/>
                <a:cs typeface="Gill Sans MT"/>
              </a:rPr>
              <a:t> </a:t>
            </a:r>
            <a:r>
              <a:rPr sz="1800" spc="-25" dirty="0">
                <a:latin typeface="Gill Sans MT"/>
                <a:cs typeface="Gill Sans MT"/>
              </a:rPr>
              <a:t>for </a:t>
            </a:r>
            <a:r>
              <a:rPr sz="1800" dirty="0">
                <a:latin typeface="Gill Sans MT"/>
                <a:cs typeface="Gill Sans MT"/>
              </a:rPr>
              <a:t>supporting</a:t>
            </a:r>
            <a:r>
              <a:rPr sz="1800" spc="-50" dirty="0">
                <a:latin typeface="Gill Sans MT"/>
                <a:cs typeface="Gill Sans MT"/>
              </a:rPr>
              <a:t> </a:t>
            </a:r>
            <a:r>
              <a:rPr sz="1800" spc="-10" dirty="0">
                <a:latin typeface="Gill Sans MT"/>
                <a:cs typeface="Gill Sans MT"/>
              </a:rPr>
              <a:t>material,</a:t>
            </a:r>
            <a:r>
              <a:rPr sz="1800" spc="-185" dirty="0">
                <a:latin typeface="Gill Sans MT"/>
                <a:cs typeface="Gill Sans MT"/>
              </a:rPr>
              <a:t> </a:t>
            </a:r>
            <a:r>
              <a:rPr sz="1800" dirty="0">
                <a:latin typeface="Gill Sans MT"/>
                <a:cs typeface="Gill Sans MT"/>
              </a:rPr>
              <a:t>plus</a:t>
            </a:r>
            <a:r>
              <a:rPr sz="1800" spc="-25" dirty="0">
                <a:latin typeface="Gill Sans MT"/>
                <a:cs typeface="Gill Sans MT"/>
              </a:rPr>
              <a:t> </a:t>
            </a:r>
            <a:r>
              <a:rPr sz="1800" dirty="0">
                <a:latin typeface="Gill Sans MT"/>
                <a:cs typeface="Gill Sans MT"/>
              </a:rPr>
              <a:t>location</a:t>
            </a:r>
            <a:r>
              <a:rPr sz="1800" spc="-15" dirty="0">
                <a:latin typeface="Gill Sans MT"/>
                <a:cs typeface="Gill Sans MT"/>
              </a:rPr>
              <a:t> </a:t>
            </a:r>
            <a:r>
              <a:rPr sz="1800" dirty="0">
                <a:latin typeface="Gill Sans MT"/>
                <a:cs typeface="Gill Sans MT"/>
              </a:rPr>
              <a:t>(physical</a:t>
            </a:r>
            <a:r>
              <a:rPr sz="1800" spc="-25" dirty="0">
                <a:latin typeface="Gill Sans MT"/>
                <a:cs typeface="Gill Sans MT"/>
              </a:rPr>
              <a:t> or </a:t>
            </a:r>
            <a:r>
              <a:rPr sz="1800" spc="-10" dirty="0">
                <a:latin typeface="Gill Sans MT"/>
                <a:cs typeface="Gill Sans MT"/>
              </a:rPr>
              <a:t>electronic)</a:t>
            </a:r>
            <a:endParaRPr sz="1800">
              <a:latin typeface="Gill Sans MT"/>
              <a:cs typeface="Gill Sans MT"/>
            </a:endParaRPr>
          </a:p>
          <a:p>
            <a:pPr marL="641985" lvl="1" indent="-304800">
              <a:lnSpc>
                <a:spcPct val="100000"/>
              </a:lnSpc>
              <a:spcBef>
                <a:spcPts val="800"/>
              </a:spcBef>
              <a:buClr>
                <a:srgbClr val="4590B8"/>
              </a:buClr>
              <a:buSzPct val="91666"/>
              <a:buFont typeface="Wingdings 2"/>
              <a:buChar char=""/>
              <a:tabLst>
                <a:tab pos="641985" algn="l"/>
              </a:tabLst>
            </a:pPr>
            <a:r>
              <a:rPr sz="1800" dirty="0">
                <a:latin typeface="Gill Sans MT"/>
                <a:cs typeface="Gill Sans MT"/>
              </a:rPr>
              <a:t>Clear</a:t>
            </a:r>
            <a:r>
              <a:rPr sz="1800" spc="-15" dirty="0">
                <a:latin typeface="Gill Sans MT"/>
                <a:cs typeface="Gill Sans MT"/>
              </a:rPr>
              <a:t> </a:t>
            </a:r>
            <a:r>
              <a:rPr sz="1800" dirty="0">
                <a:latin typeface="Gill Sans MT"/>
                <a:cs typeface="Gill Sans MT"/>
              </a:rPr>
              <a:t>and</a:t>
            </a:r>
            <a:r>
              <a:rPr sz="1800" spc="-30" dirty="0">
                <a:latin typeface="Gill Sans MT"/>
                <a:cs typeface="Gill Sans MT"/>
              </a:rPr>
              <a:t> </a:t>
            </a:r>
            <a:r>
              <a:rPr sz="1800" dirty="0">
                <a:latin typeface="Gill Sans MT"/>
                <a:cs typeface="Gill Sans MT"/>
              </a:rPr>
              <a:t>complete</a:t>
            </a:r>
            <a:r>
              <a:rPr sz="1800" spc="-15" dirty="0">
                <a:latin typeface="Gill Sans MT"/>
                <a:cs typeface="Gill Sans MT"/>
              </a:rPr>
              <a:t> </a:t>
            </a:r>
            <a:r>
              <a:rPr sz="1800" dirty="0">
                <a:latin typeface="Gill Sans MT"/>
                <a:cs typeface="Gill Sans MT"/>
              </a:rPr>
              <a:t>statements</a:t>
            </a:r>
            <a:r>
              <a:rPr sz="1800" spc="-40" dirty="0">
                <a:latin typeface="Gill Sans MT"/>
                <a:cs typeface="Gill Sans MT"/>
              </a:rPr>
              <a:t> </a:t>
            </a:r>
            <a:r>
              <a:rPr sz="1800" dirty="0">
                <a:latin typeface="Gill Sans MT"/>
                <a:cs typeface="Gill Sans MT"/>
              </a:rPr>
              <a:t>of</a:t>
            </a:r>
            <a:r>
              <a:rPr sz="1800" spc="-30" dirty="0">
                <a:latin typeface="Gill Sans MT"/>
                <a:cs typeface="Gill Sans MT"/>
              </a:rPr>
              <a:t> </a:t>
            </a:r>
            <a:r>
              <a:rPr sz="1800" spc="-10" dirty="0">
                <a:latin typeface="Gill Sans MT"/>
                <a:cs typeface="Gill Sans MT"/>
              </a:rPr>
              <a:t>topics</a:t>
            </a:r>
            <a:endParaRPr sz="1800">
              <a:latin typeface="Gill Sans MT"/>
              <a:cs typeface="Gill Sans MT"/>
            </a:endParaRPr>
          </a:p>
          <a:p>
            <a:pPr marL="641985" lvl="1" indent="-304800">
              <a:lnSpc>
                <a:spcPct val="100000"/>
              </a:lnSpc>
              <a:spcBef>
                <a:spcPts val="815"/>
              </a:spcBef>
              <a:buClr>
                <a:srgbClr val="4590B8"/>
              </a:buClr>
              <a:buSzPct val="91666"/>
              <a:buFont typeface="Wingdings 2"/>
              <a:buChar char=""/>
              <a:tabLst>
                <a:tab pos="641985" algn="l"/>
              </a:tabLst>
            </a:pPr>
            <a:r>
              <a:rPr sz="1800" dirty="0">
                <a:latin typeface="Gill Sans MT"/>
                <a:cs typeface="Gill Sans MT"/>
              </a:rPr>
              <a:t>Action</a:t>
            </a:r>
            <a:r>
              <a:rPr sz="1800" spc="-40" dirty="0">
                <a:latin typeface="Gill Sans MT"/>
                <a:cs typeface="Gill Sans MT"/>
              </a:rPr>
              <a:t> </a:t>
            </a:r>
            <a:r>
              <a:rPr sz="1800" dirty="0">
                <a:latin typeface="Gill Sans MT"/>
                <a:cs typeface="Gill Sans MT"/>
              </a:rPr>
              <a:t>items</a:t>
            </a:r>
            <a:r>
              <a:rPr sz="1800" spc="-25" dirty="0">
                <a:latin typeface="Gill Sans MT"/>
                <a:cs typeface="Gill Sans MT"/>
              </a:rPr>
              <a:t> </a:t>
            </a:r>
            <a:r>
              <a:rPr sz="1800" dirty="0">
                <a:latin typeface="Gill Sans MT"/>
                <a:cs typeface="Gill Sans MT"/>
              </a:rPr>
              <a:t>denoted</a:t>
            </a:r>
            <a:r>
              <a:rPr sz="1800" spc="-35" dirty="0">
                <a:latin typeface="Gill Sans MT"/>
                <a:cs typeface="Gill Sans MT"/>
              </a:rPr>
              <a:t> </a:t>
            </a:r>
            <a:r>
              <a:rPr sz="1800" dirty="0">
                <a:latin typeface="Gill Sans MT"/>
                <a:cs typeface="Gill Sans MT"/>
              </a:rPr>
              <a:t>as</a:t>
            </a:r>
            <a:r>
              <a:rPr sz="1800" spc="-200" dirty="0">
                <a:latin typeface="Gill Sans MT"/>
                <a:cs typeface="Gill Sans MT"/>
              </a:rPr>
              <a:t> </a:t>
            </a:r>
            <a:r>
              <a:rPr sz="1800" dirty="0">
                <a:latin typeface="Gill Sans MT"/>
                <a:cs typeface="Gill Sans MT"/>
              </a:rPr>
              <a:t>“for</a:t>
            </a:r>
            <a:r>
              <a:rPr sz="1800" spc="-40" dirty="0">
                <a:latin typeface="Gill Sans MT"/>
                <a:cs typeface="Gill Sans MT"/>
              </a:rPr>
              <a:t> </a:t>
            </a:r>
            <a:r>
              <a:rPr sz="1800" dirty="0">
                <a:latin typeface="Gill Sans MT"/>
                <a:cs typeface="Gill Sans MT"/>
              </a:rPr>
              <a:t>possible</a:t>
            </a:r>
            <a:r>
              <a:rPr sz="1800" spc="-40" dirty="0">
                <a:latin typeface="Gill Sans MT"/>
                <a:cs typeface="Gill Sans MT"/>
              </a:rPr>
              <a:t> </a:t>
            </a:r>
            <a:r>
              <a:rPr sz="1800" spc="-10" dirty="0">
                <a:latin typeface="Gill Sans MT"/>
                <a:cs typeface="Gill Sans MT"/>
              </a:rPr>
              <a:t>action”</a:t>
            </a:r>
            <a:endParaRPr sz="1800">
              <a:latin typeface="Gill Sans MT"/>
              <a:cs typeface="Gill Sans MT"/>
            </a:endParaRPr>
          </a:p>
          <a:p>
            <a:pPr marL="641985" lvl="1" indent="-304800">
              <a:lnSpc>
                <a:spcPct val="100000"/>
              </a:lnSpc>
              <a:spcBef>
                <a:spcPts val="815"/>
              </a:spcBef>
              <a:buClr>
                <a:srgbClr val="4590B8"/>
              </a:buClr>
              <a:buSzPct val="91666"/>
              <a:buFont typeface="Wingdings 2"/>
              <a:buChar char=""/>
              <a:tabLst>
                <a:tab pos="641985" algn="l"/>
              </a:tabLst>
            </a:pPr>
            <a:r>
              <a:rPr sz="1800" dirty="0">
                <a:latin typeface="Gill Sans MT"/>
                <a:cs typeface="Gill Sans MT"/>
              </a:rPr>
              <a:t>Public</a:t>
            </a:r>
            <a:r>
              <a:rPr sz="1800" spc="-10" dirty="0">
                <a:latin typeface="Gill Sans MT"/>
                <a:cs typeface="Gill Sans MT"/>
              </a:rPr>
              <a:t> </a:t>
            </a:r>
            <a:r>
              <a:rPr sz="1800" dirty="0">
                <a:latin typeface="Gill Sans MT"/>
                <a:cs typeface="Gill Sans MT"/>
              </a:rPr>
              <a:t>comment</a:t>
            </a:r>
            <a:r>
              <a:rPr sz="1800" spc="-30" dirty="0">
                <a:latin typeface="Gill Sans MT"/>
                <a:cs typeface="Gill Sans MT"/>
              </a:rPr>
              <a:t> </a:t>
            </a:r>
            <a:r>
              <a:rPr sz="1800" dirty="0">
                <a:latin typeface="Gill Sans MT"/>
                <a:cs typeface="Gill Sans MT"/>
              </a:rPr>
              <a:t>periods</a:t>
            </a:r>
            <a:r>
              <a:rPr sz="1800" spc="-25" dirty="0">
                <a:latin typeface="Gill Sans MT"/>
                <a:cs typeface="Gill Sans MT"/>
              </a:rPr>
              <a:t> </a:t>
            </a:r>
            <a:r>
              <a:rPr sz="1800" dirty="0">
                <a:latin typeface="Gill Sans MT"/>
                <a:cs typeface="Gill Sans MT"/>
              </a:rPr>
              <a:t>and</a:t>
            </a:r>
            <a:r>
              <a:rPr sz="1800" spc="-30" dirty="0">
                <a:latin typeface="Gill Sans MT"/>
                <a:cs typeface="Gill Sans MT"/>
              </a:rPr>
              <a:t> </a:t>
            </a:r>
            <a:r>
              <a:rPr sz="1800" spc="-10" dirty="0">
                <a:latin typeface="Gill Sans MT"/>
                <a:cs typeface="Gill Sans MT"/>
              </a:rPr>
              <a:t>restrictions</a:t>
            </a:r>
            <a:endParaRPr sz="1800">
              <a:latin typeface="Gill Sans MT"/>
              <a:cs typeface="Gill Sans MT"/>
            </a:endParaRPr>
          </a:p>
          <a:p>
            <a:pPr marL="318770" indent="-306070">
              <a:lnSpc>
                <a:spcPct val="100000"/>
              </a:lnSpc>
              <a:spcBef>
                <a:spcPts val="835"/>
              </a:spcBef>
              <a:buClr>
                <a:srgbClr val="4590B8"/>
              </a:buClr>
              <a:buSzPct val="90000"/>
              <a:buFont typeface="Wingdings 2"/>
              <a:buChar char=""/>
              <a:tabLst>
                <a:tab pos="318770" algn="l"/>
              </a:tabLst>
            </a:pPr>
            <a:r>
              <a:rPr sz="2000" dirty="0">
                <a:solidFill>
                  <a:srgbClr val="3C3C3C"/>
                </a:solidFill>
                <a:latin typeface="Gill Sans MT"/>
                <a:cs typeface="Gill Sans MT"/>
              </a:rPr>
              <a:t>Requirements</a:t>
            </a:r>
            <a:r>
              <a:rPr sz="2000" spc="-65" dirty="0">
                <a:solidFill>
                  <a:srgbClr val="3C3C3C"/>
                </a:solidFill>
                <a:latin typeface="Gill Sans MT"/>
                <a:cs typeface="Gill Sans MT"/>
              </a:rPr>
              <a:t> </a:t>
            </a:r>
            <a:r>
              <a:rPr sz="2000" dirty="0">
                <a:solidFill>
                  <a:srgbClr val="3C3C3C"/>
                </a:solidFill>
                <a:latin typeface="Gill Sans MT"/>
                <a:cs typeface="Gill Sans MT"/>
              </a:rPr>
              <a:t>can</a:t>
            </a:r>
            <a:r>
              <a:rPr sz="2000" spc="-25" dirty="0">
                <a:solidFill>
                  <a:srgbClr val="3C3C3C"/>
                </a:solidFill>
                <a:latin typeface="Gill Sans MT"/>
                <a:cs typeface="Gill Sans MT"/>
              </a:rPr>
              <a:t> </a:t>
            </a:r>
            <a:r>
              <a:rPr sz="2000" dirty="0">
                <a:solidFill>
                  <a:srgbClr val="3C3C3C"/>
                </a:solidFill>
                <a:latin typeface="Gill Sans MT"/>
                <a:cs typeface="Gill Sans MT"/>
              </a:rPr>
              <a:t>be</a:t>
            </a:r>
            <a:r>
              <a:rPr sz="2000" spc="-30" dirty="0">
                <a:solidFill>
                  <a:srgbClr val="3C3C3C"/>
                </a:solidFill>
                <a:latin typeface="Gill Sans MT"/>
                <a:cs typeface="Gill Sans MT"/>
              </a:rPr>
              <a:t> </a:t>
            </a:r>
            <a:r>
              <a:rPr sz="2000" dirty="0">
                <a:solidFill>
                  <a:srgbClr val="3C3C3C"/>
                </a:solidFill>
                <a:latin typeface="Gill Sans MT"/>
                <a:cs typeface="Gill Sans MT"/>
              </a:rPr>
              <a:t>found</a:t>
            </a:r>
            <a:r>
              <a:rPr sz="2000" spc="-35" dirty="0">
                <a:solidFill>
                  <a:srgbClr val="3C3C3C"/>
                </a:solidFill>
                <a:latin typeface="Gill Sans MT"/>
                <a:cs typeface="Gill Sans MT"/>
              </a:rPr>
              <a:t> </a:t>
            </a:r>
            <a:r>
              <a:rPr sz="2000" dirty="0">
                <a:solidFill>
                  <a:srgbClr val="3C3C3C"/>
                </a:solidFill>
                <a:latin typeface="Gill Sans MT"/>
                <a:cs typeface="Gill Sans MT"/>
              </a:rPr>
              <a:t>in</a:t>
            </a:r>
            <a:r>
              <a:rPr sz="2000" spc="-25" dirty="0">
                <a:solidFill>
                  <a:srgbClr val="3C3C3C"/>
                </a:solidFill>
                <a:latin typeface="Gill Sans MT"/>
                <a:cs typeface="Gill Sans MT"/>
              </a:rPr>
              <a:t> </a:t>
            </a:r>
            <a:r>
              <a:rPr sz="2000" dirty="0">
                <a:solidFill>
                  <a:srgbClr val="3C3C3C"/>
                </a:solidFill>
                <a:latin typeface="Gill Sans MT"/>
                <a:cs typeface="Gill Sans MT"/>
              </a:rPr>
              <a:t>NRS</a:t>
            </a:r>
            <a:r>
              <a:rPr sz="2000" spc="-20" dirty="0">
                <a:solidFill>
                  <a:srgbClr val="3C3C3C"/>
                </a:solidFill>
                <a:latin typeface="Gill Sans MT"/>
                <a:cs typeface="Gill Sans MT"/>
              </a:rPr>
              <a:t> </a:t>
            </a:r>
            <a:r>
              <a:rPr sz="2000" spc="-10" dirty="0">
                <a:solidFill>
                  <a:srgbClr val="3C3C3C"/>
                </a:solidFill>
                <a:latin typeface="Gill Sans MT"/>
                <a:cs typeface="Gill Sans MT"/>
              </a:rPr>
              <a:t>241.020</a:t>
            </a:r>
            <a:endParaRPr sz="2000">
              <a:latin typeface="Gill Sans MT"/>
              <a:cs typeface="Gill Sans MT"/>
            </a:endParaRPr>
          </a:p>
        </p:txBody>
      </p:sp>
      <p:sp>
        <p:nvSpPr>
          <p:cNvPr id="4" name="object 4"/>
          <p:cNvSpPr txBox="1"/>
          <p:nvPr/>
        </p:nvSpPr>
        <p:spPr>
          <a:xfrm>
            <a:off x="6267958" y="2295419"/>
            <a:ext cx="5080000" cy="2954020"/>
          </a:xfrm>
          <a:prstGeom prst="rect">
            <a:avLst/>
          </a:prstGeom>
        </p:spPr>
        <p:txBody>
          <a:bodyPr vert="horz" wrap="square" lIns="0" tIns="129539" rIns="0" bIns="0" rtlCol="0">
            <a:spAutoFit/>
          </a:bodyPr>
          <a:lstStyle/>
          <a:p>
            <a:pPr marL="318770" indent="-306070">
              <a:lnSpc>
                <a:spcPct val="100000"/>
              </a:lnSpc>
              <a:spcBef>
                <a:spcPts val="1019"/>
              </a:spcBef>
              <a:buClr>
                <a:srgbClr val="4590B8"/>
              </a:buClr>
              <a:buSzPct val="90000"/>
              <a:buFont typeface="Wingdings 2"/>
              <a:buChar char=""/>
              <a:tabLst>
                <a:tab pos="318770" algn="l"/>
              </a:tabLst>
            </a:pPr>
            <a:r>
              <a:rPr sz="2000" dirty="0">
                <a:solidFill>
                  <a:srgbClr val="3C3C3C"/>
                </a:solidFill>
                <a:latin typeface="Gill Sans MT"/>
                <a:cs typeface="Gill Sans MT"/>
              </a:rPr>
              <a:t>Agenda</a:t>
            </a:r>
            <a:r>
              <a:rPr sz="2000" spc="-35" dirty="0">
                <a:solidFill>
                  <a:srgbClr val="3C3C3C"/>
                </a:solidFill>
                <a:latin typeface="Gill Sans MT"/>
                <a:cs typeface="Gill Sans MT"/>
              </a:rPr>
              <a:t> </a:t>
            </a:r>
            <a:r>
              <a:rPr sz="2000" dirty="0">
                <a:solidFill>
                  <a:srgbClr val="3C3C3C"/>
                </a:solidFill>
                <a:latin typeface="Gill Sans MT"/>
                <a:cs typeface="Gill Sans MT"/>
              </a:rPr>
              <a:t>posting</a:t>
            </a:r>
            <a:r>
              <a:rPr sz="2000" spc="-60" dirty="0">
                <a:solidFill>
                  <a:srgbClr val="3C3C3C"/>
                </a:solidFill>
                <a:latin typeface="Gill Sans MT"/>
                <a:cs typeface="Gill Sans MT"/>
              </a:rPr>
              <a:t> </a:t>
            </a:r>
            <a:r>
              <a:rPr sz="2000" spc="-10" dirty="0">
                <a:solidFill>
                  <a:srgbClr val="3C3C3C"/>
                </a:solidFill>
                <a:latin typeface="Gill Sans MT"/>
                <a:cs typeface="Gill Sans MT"/>
              </a:rPr>
              <a:t>requirements:</a:t>
            </a:r>
            <a:endParaRPr sz="2000">
              <a:latin typeface="Gill Sans MT"/>
              <a:cs typeface="Gill Sans MT"/>
            </a:endParaRPr>
          </a:p>
          <a:p>
            <a:pPr marL="641985" lvl="1" indent="-304800">
              <a:lnSpc>
                <a:spcPct val="100000"/>
              </a:lnSpc>
              <a:spcBef>
                <a:spcPts val="830"/>
              </a:spcBef>
              <a:buClr>
                <a:srgbClr val="4590B8"/>
              </a:buClr>
              <a:buSzPct val="91666"/>
              <a:buFont typeface="Wingdings 2"/>
              <a:buChar char=""/>
              <a:tabLst>
                <a:tab pos="641985" algn="l"/>
              </a:tabLst>
            </a:pPr>
            <a:r>
              <a:rPr sz="1800" dirty="0">
                <a:latin typeface="Gill Sans MT"/>
                <a:cs typeface="Gill Sans MT"/>
              </a:rPr>
              <a:t>Office</a:t>
            </a:r>
            <a:r>
              <a:rPr sz="1800" spc="-20" dirty="0">
                <a:latin typeface="Gill Sans MT"/>
                <a:cs typeface="Gill Sans MT"/>
              </a:rPr>
              <a:t> </a:t>
            </a:r>
            <a:r>
              <a:rPr sz="1800" dirty="0">
                <a:latin typeface="Gill Sans MT"/>
                <a:cs typeface="Gill Sans MT"/>
              </a:rPr>
              <a:t>of</a:t>
            </a:r>
            <a:r>
              <a:rPr sz="1800" spc="-20" dirty="0">
                <a:latin typeface="Gill Sans MT"/>
                <a:cs typeface="Gill Sans MT"/>
              </a:rPr>
              <a:t> </a:t>
            </a:r>
            <a:r>
              <a:rPr sz="1800" dirty="0">
                <a:latin typeface="Gill Sans MT"/>
                <a:cs typeface="Gill Sans MT"/>
              </a:rPr>
              <a:t>the</a:t>
            </a:r>
            <a:r>
              <a:rPr sz="1800" spc="-25" dirty="0">
                <a:latin typeface="Gill Sans MT"/>
                <a:cs typeface="Gill Sans MT"/>
              </a:rPr>
              <a:t> </a:t>
            </a:r>
            <a:r>
              <a:rPr sz="1800" dirty="0">
                <a:latin typeface="Gill Sans MT"/>
                <a:cs typeface="Gill Sans MT"/>
              </a:rPr>
              <a:t>public</a:t>
            </a:r>
            <a:r>
              <a:rPr sz="1800" spc="-10" dirty="0">
                <a:latin typeface="Gill Sans MT"/>
                <a:cs typeface="Gill Sans MT"/>
              </a:rPr>
              <a:t> </a:t>
            </a:r>
            <a:r>
              <a:rPr sz="1800" dirty="0">
                <a:latin typeface="Gill Sans MT"/>
                <a:cs typeface="Gill Sans MT"/>
              </a:rPr>
              <a:t>body</a:t>
            </a:r>
            <a:r>
              <a:rPr sz="1800" spc="-15" dirty="0">
                <a:latin typeface="Gill Sans MT"/>
                <a:cs typeface="Gill Sans MT"/>
              </a:rPr>
              <a:t> </a:t>
            </a:r>
            <a:r>
              <a:rPr sz="1800" dirty="0">
                <a:latin typeface="Gill Sans MT"/>
                <a:cs typeface="Gill Sans MT"/>
              </a:rPr>
              <a:t>or</a:t>
            </a:r>
            <a:r>
              <a:rPr sz="1800" spc="-30" dirty="0">
                <a:latin typeface="Gill Sans MT"/>
                <a:cs typeface="Gill Sans MT"/>
              </a:rPr>
              <a:t> </a:t>
            </a:r>
            <a:r>
              <a:rPr sz="1800" dirty="0">
                <a:latin typeface="Gill Sans MT"/>
                <a:cs typeface="Gill Sans MT"/>
              </a:rPr>
              <a:t>location</a:t>
            </a:r>
            <a:r>
              <a:rPr sz="1800" spc="-35" dirty="0">
                <a:latin typeface="Gill Sans MT"/>
                <a:cs typeface="Gill Sans MT"/>
              </a:rPr>
              <a:t> </a:t>
            </a:r>
            <a:r>
              <a:rPr sz="1800" dirty="0">
                <a:latin typeface="Gill Sans MT"/>
                <a:cs typeface="Gill Sans MT"/>
              </a:rPr>
              <a:t>of</a:t>
            </a:r>
            <a:r>
              <a:rPr sz="1800" spc="-20" dirty="0">
                <a:latin typeface="Gill Sans MT"/>
                <a:cs typeface="Gill Sans MT"/>
              </a:rPr>
              <a:t> </a:t>
            </a:r>
            <a:r>
              <a:rPr sz="1800" spc="-10" dirty="0">
                <a:latin typeface="Gill Sans MT"/>
                <a:cs typeface="Gill Sans MT"/>
              </a:rPr>
              <a:t>meeting</a:t>
            </a:r>
            <a:endParaRPr sz="1800">
              <a:latin typeface="Gill Sans MT"/>
              <a:cs typeface="Gill Sans MT"/>
            </a:endParaRPr>
          </a:p>
          <a:p>
            <a:pPr marL="641985" lvl="1" indent="-304800">
              <a:lnSpc>
                <a:spcPct val="100000"/>
              </a:lnSpc>
              <a:spcBef>
                <a:spcPts val="815"/>
              </a:spcBef>
              <a:buClr>
                <a:srgbClr val="4590B8"/>
              </a:buClr>
              <a:buSzPct val="91666"/>
              <a:buFont typeface="Wingdings 2"/>
              <a:buChar char=""/>
              <a:tabLst>
                <a:tab pos="641985" algn="l"/>
              </a:tabLst>
            </a:pPr>
            <a:r>
              <a:rPr sz="1800" dirty="0">
                <a:latin typeface="Gill Sans MT"/>
                <a:cs typeface="Gill Sans MT"/>
              </a:rPr>
              <a:t>Public</a:t>
            </a:r>
            <a:r>
              <a:rPr sz="1800" spc="-20" dirty="0">
                <a:latin typeface="Gill Sans MT"/>
                <a:cs typeface="Gill Sans MT"/>
              </a:rPr>
              <a:t> </a:t>
            </a:r>
            <a:r>
              <a:rPr sz="1800" dirty="0">
                <a:latin typeface="Gill Sans MT"/>
                <a:cs typeface="Gill Sans MT"/>
              </a:rPr>
              <a:t>body</a:t>
            </a:r>
            <a:r>
              <a:rPr sz="1800" spc="-20" dirty="0">
                <a:latin typeface="Gill Sans MT"/>
                <a:cs typeface="Gill Sans MT"/>
              </a:rPr>
              <a:t> </a:t>
            </a:r>
            <a:r>
              <a:rPr sz="1800" spc="-10" dirty="0">
                <a:latin typeface="Gill Sans MT"/>
                <a:cs typeface="Gill Sans MT"/>
              </a:rPr>
              <a:t>website</a:t>
            </a:r>
            <a:endParaRPr sz="1800">
              <a:latin typeface="Gill Sans MT"/>
              <a:cs typeface="Gill Sans MT"/>
            </a:endParaRPr>
          </a:p>
          <a:p>
            <a:pPr marL="641985" lvl="1" indent="-304800">
              <a:lnSpc>
                <a:spcPct val="100000"/>
              </a:lnSpc>
              <a:spcBef>
                <a:spcPts val="815"/>
              </a:spcBef>
              <a:buClr>
                <a:srgbClr val="4590B8"/>
              </a:buClr>
              <a:buSzPct val="91666"/>
              <a:buFont typeface="Wingdings 2"/>
              <a:buChar char=""/>
              <a:tabLst>
                <a:tab pos="641985" algn="l"/>
              </a:tabLst>
            </a:pPr>
            <a:r>
              <a:rPr sz="1800" dirty="0">
                <a:latin typeface="Gill Sans MT"/>
                <a:cs typeface="Gill Sans MT"/>
              </a:rPr>
              <a:t>Nevada</a:t>
            </a:r>
            <a:r>
              <a:rPr sz="1800" spc="-40" dirty="0">
                <a:latin typeface="Gill Sans MT"/>
                <a:cs typeface="Gill Sans MT"/>
              </a:rPr>
              <a:t> </a:t>
            </a:r>
            <a:r>
              <a:rPr sz="1800" dirty="0">
                <a:latin typeface="Gill Sans MT"/>
                <a:cs typeface="Gill Sans MT"/>
              </a:rPr>
              <a:t>notice</a:t>
            </a:r>
            <a:r>
              <a:rPr sz="1800" spc="-35" dirty="0">
                <a:latin typeface="Gill Sans MT"/>
                <a:cs typeface="Gill Sans MT"/>
              </a:rPr>
              <a:t> </a:t>
            </a:r>
            <a:r>
              <a:rPr sz="1800" spc="-10" dirty="0">
                <a:latin typeface="Gill Sans MT"/>
                <a:cs typeface="Gill Sans MT"/>
              </a:rPr>
              <a:t>website</a:t>
            </a:r>
            <a:endParaRPr sz="1800">
              <a:latin typeface="Gill Sans MT"/>
              <a:cs typeface="Gill Sans MT"/>
            </a:endParaRPr>
          </a:p>
          <a:p>
            <a:pPr marL="318770" indent="-306070">
              <a:lnSpc>
                <a:spcPts val="2280"/>
              </a:lnSpc>
              <a:spcBef>
                <a:spcPts val="835"/>
              </a:spcBef>
              <a:buClr>
                <a:srgbClr val="4590B8"/>
              </a:buClr>
              <a:buSzPct val="90000"/>
              <a:buFont typeface="Wingdings 2"/>
              <a:buChar char=""/>
              <a:tabLst>
                <a:tab pos="318770" algn="l"/>
              </a:tabLst>
            </a:pPr>
            <a:r>
              <a:rPr sz="2000" dirty="0">
                <a:solidFill>
                  <a:srgbClr val="3C3C3C"/>
                </a:solidFill>
                <a:latin typeface="Gill Sans MT"/>
                <a:cs typeface="Gill Sans MT"/>
              </a:rPr>
              <a:t>Posted</a:t>
            </a:r>
            <a:r>
              <a:rPr sz="2000" spc="-30" dirty="0">
                <a:solidFill>
                  <a:srgbClr val="3C3C3C"/>
                </a:solidFill>
                <a:latin typeface="Gill Sans MT"/>
                <a:cs typeface="Gill Sans MT"/>
              </a:rPr>
              <a:t> </a:t>
            </a:r>
            <a:r>
              <a:rPr sz="2000" dirty="0">
                <a:solidFill>
                  <a:srgbClr val="3C3C3C"/>
                </a:solidFill>
                <a:latin typeface="Gill Sans MT"/>
                <a:cs typeface="Gill Sans MT"/>
              </a:rPr>
              <a:t>no</a:t>
            </a:r>
            <a:r>
              <a:rPr sz="2000" spc="-35" dirty="0">
                <a:solidFill>
                  <a:srgbClr val="3C3C3C"/>
                </a:solidFill>
                <a:latin typeface="Gill Sans MT"/>
                <a:cs typeface="Gill Sans MT"/>
              </a:rPr>
              <a:t> </a:t>
            </a:r>
            <a:r>
              <a:rPr sz="2000" dirty="0">
                <a:solidFill>
                  <a:srgbClr val="3C3C3C"/>
                </a:solidFill>
                <a:latin typeface="Gill Sans MT"/>
                <a:cs typeface="Gill Sans MT"/>
              </a:rPr>
              <a:t>later</a:t>
            </a:r>
            <a:r>
              <a:rPr sz="2000" spc="-40" dirty="0">
                <a:solidFill>
                  <a:srgbClr val="3C3C3C"/>
                </a:solidFill>
                <a:latin typeface="Gill Sans MT"/>
                <a:cs typeface="Gill Sans MT"/>
              </a:rPr>
              <a:t> </a:t>
            </a:r>
            <a:r>
              <a:rPr sz="2000" dirty="0">
                <a:solidFill>
                  <a:srgbClr val="3C3C3C"/>
                </a:solidFill>
                <a:latin typeface="Gill Sans MT"/>
                <a:cs typeface="Gill Sans MT"/>
              </a:rPr>
              <a:t>than</a:t>
            </a:r>
            <a:r>
              <a:rPr sz="2000" spc="-45" dirty="0">
                <a:solidFill>
                  <a:srgbClr val="3C3C3C"/>
                </a:solidFill>
                <a:latin typeface="Gill Sans MT"/>
                <a:cs typeface="Gill Sans MT"/>
              </a:rPr>
              <a:t> </a:t>
            </a:r>
            <a:r>
              <a:rPr sz="2000" dirty="0">
                <a:solidFill>
                  <a:srgbClr val="3C3C3C"/>
                </a:solidFill>
                <a:latin typeface="Gill Sans MT"/>
                <a:cs typeface="Gill Sans MT"/>
              </a:rPr>
              <a:t>9</a:t>
            </a:r>
            <a:r>
              <a:rPr sz="2000" spc="-215" dirty="0">
                <a:solidFill>
                  <a:srgbClr val="3C3C3C"/>
                </a:solidFill>
                <a:latin typeface="Gill Sans MT"/>
                <a:cs typeface="Gill Sans MT"/>
              </a:rPr>
              <a:t> </a:t>
            </a:r>
            <a:r>
              <a:rPr sz="2000" dirty="0">
                <a:solidFill>
                  <a:srgbClr val="3C3C3C"/>
                </a:solidFill>
                <a:latin typeface="Gill Sans MT"/>
                <a:cs typeface="Gill Sans MT"/>
              </a:rPr>
              <a:t>AM</a:t>
            </a:r>
            <a:r>
              <a:rPr sz="2000" spc="-20" dirty="0">
                <a:solidFill>
                  <a:srgbClr val="3C3C3C"/>
                </a:solidFill>
                <a:latin typeface="Gill Sans MT"/>
                <a:cs typeface="Gill Sans MT"/>
              </a:rPr>
              <a:t> </a:t>
            </a:r>
            <a:r>
              <a:rPr sz="2000" dirty="0">
                <a:solidFill>
                  <a:srgbClr val="3C3C3C"/>
                </a:solidFill>
                <a:latin typeface="Gill Sans MT"/>
                <a:cs typeface="Gill Sans MT"/>
              </a:rPr>
              <a:t>of</a:t>
            </a:r>
            <a:r>
              <a:rPr sz="2000" spc="-35" dirty="0">
                <a:solidFill>
                  <a:srgbClr val="3C3C3C"/>
                </a:solidFill>
                <a:latin typeface="Gill Sans MT"/>
                <a:cs typeface="Gill Sans MT"/>
              </a:rPr>
              <a:t> </a:t>
            </a:r>
            <a:r>
              <a:rPr sz="2000" dirty="0">
                <a:solidFill>
                  <a:srgbClr val="3C3C3C"/>
                </a:solidFill>
                <a:latin typeface="Gill Sans MT"/>
                <a:cs typeface="Gill Sans MT"/>
              </a:rPr>
              <a:t>the</a:t>
            </a:r>
            <a:r>
              <a:rPr sz="2000" spc="-40" dirty="0">
                <a:solidFill>
                  <a:srgbClr val="3C3C3C"/>
                </a:solidFill>
                <a:latin typeface="Gill Sans MT"/>
                <a:cs typeface="Gill Sans MT"/>
              </a:rPr>
              <a:t> </a:t>
            </a:r>
            <a:r>
              <a:rPr sz="2000" dirty="0">
                <a:solidFill>
                  <a:srgbClr val="3C3C3C"/>
                </a:solidFill>
                <a:latin typeface="Gill Sans MT"/>
                <a:cs typeface="Gill Sans MT"/>
              </a:rPr>
              <a:t>3rd</a:t>
            </a:r>
            <a:r>
              <a:rPr sz="2000" spc="-30" dirty="0">
                <a:solidFill>
                  <a:srgbClr val="3C3C3C"/>
                </a:solidFill>
                <a:latin typeface="Gill Sans MT"/>
                <a:cs typeface="Gill Sans MT"/>
              </a:rPr>
              <a:t> </a:t>
            </a:r>
            <a:r>
              <a:rPr sz="2000" spc="-10" dirty="0">
                <a:solidFill>
                  <a:srgbClr val="3C3C3C"/>
                </a:solidFill>
                <a:latin typeface="Gill Sans MT"/>
                <a:cs typeface="Gill Sans MT"/>
              </a:rPr>
              <a:t>working</a:t>
            </a:r>
            <a:endParaRPr sz="2000">
              <a:latin typeface="Gill Sans MT"/>
              <a:cs typeface="Gill Sans MT"/>
            </a:endParaRPr>
          </a:p>
          <a:p>
            <a:pPr marL="318770">
              <a:lnSpc>
                <a:spcPts val="2280"/>
              </a:lnSpc>
            </a:pPr>
            <a:r>
              <a:rPr sz="2000" dirty="0">
                <a:solidFill>
                  <a:srgbClr val="3C3C3C"/>
                </a:solidFill>
                <a:latin typeface="Gill Sans MT"/>
                <a:cs typeface="Gill Sans MT"/>
              </a:rPr>
              <a:t>day</a:t>
            </a:r>
            <a:r>
              <a:rPr sz="2000" spc="-70" dirty="0">
                <a:solidFill>
                  <a:srgbClr val="3C3C3C"/>
                </a:solidFill>
                <a:latin typeface="Gill Sans MT"/>
                <a:cs typeface="Gill Sans MT"/>
              </a:rPr>
              <a:t> </a:t>
            </a:r>
            <a:r>
              <a:rPr sz="2000" dirty="0">
                <a:solidFill>
                  <a:srgbClr val="3C3C3C"/>
                </a:solidFill>
                <a:latin typeface="Gill Sans MT"/>
                <a:cs typeface="Gill Sans MT"/>
              </a:rPr>
              <a:t>before</a:t>
            </a:r>
            <a:r>
              <a:rPr sz="2000" spc="-80" dirty="0">
                <a:solidFill>
                  <a:srgbClr val="3C3C3C"/>
                </a:solidFill>
                <a:latin typeface="Gill Sans MT"/>
                <a:cs typeface="Gill Sans MT"/>
              </a:rPr>
              <a:t> </a:t>
            </a:r>
            <a:r>
              <a:rPr sz="2000" dirty="0">
                <a:solidFill>
                  <a:srgbClr val="3C3C3C"/>
                </a:solidFill>
                <a:latin typeface="Gill Sans MT"/>
                <a:cs typeface="Gill Sans MT"/>
              </a:rPr>
              <a:t>the</a:t>
            </a:r>
            <a:r>
              <a:rPr sz="2000" spc="-90" dirty="0">
                <a:solidFill>
                  <a:srgbClr val="3C3C3C"/>
                </a:solidFill>
                <a:latin typeface="Gill Sans MT"/>
                <a:cs typeface="Gill Sans MT"/>
              </a:rPr>
              <a:t> </a:t>
            </a:r>
            <a:r>
              <a:rPr sz="2000" spc="-10" dirty="0">
                <a:solidFill>
                  <a:srgbClr val="3C3C3C"/>
                </a:solidFill>
                <a:latin typeface="Gill Sans MT"/>
                <a:cs typeface="Gill Sans MT"/>
              </a:rPr>
              <a:t>meeting.</a:t>
            </a:r>
            <a:endParaRPr sz="2000">
              <a:latin typeface="Gill Sans MT"/>
              <a:cs typeface="Gill Sans MT"/>
            </a:endParaRPr>
          </a:p>
          <a:p>
            <a:pPr marL="318770" marR="428625" indent="-306705">
              <a:lnSpc>
                <a:spcPts val="2160"/>
              </a:lnSpc>
              <a:spcBef>
                <a:spcPts val="1110"/>
              </a:spcBef>
              <a:buClr>
                <a:srgbClr val="4590B8"/>
              </a:buClr>
              <a:buSzPct val="90000"/>
              <a:buFont typeface="Wingdings 2"/>
              <a:buChar char=""/>
              <a:tabLst>
                <a:tab pos="318770" algn="l"/>
              </a:tabLst>
            </a:pPr>
            <a:r>
              <a:rPr sz="2000" dirty="0">
                <a:solidFill>
                  <a:srgbClr val="3C3C3C"/>
                </a:solidFill>
                <a:latin typeface="Gill Sans MT"/>
                <a:cs typeface="Gill Sans MT"/>
              </a:rPr>
              <a:t>Notice</a:t>
            </a:r>
            <a:r>
              <a:rPr sz="2000" spc="-45" dirty="0">
                <a:solidFill>
                  <a:srgbClr val="3C3C3C"/>
                </a:solidFill>
                <a:latin typeface="Gill Sans MT"/>
                <a:cs typeface="Gill Sans MT"/>
              </a:rPr>
              <a:t> </a:t>
            </a:r>
            <a:r>
              <a:rPr sz="2000" dirty="0">
                <a:solidFill>
                  <a:srgbClr val="3C3C3C"/>
                </a:solidFill>
                <a:latin typeface="Gill Sans MT"/>
                <a:cs typeface="Gill Sans MT"/>
              </a:rPr>
              <a:t>must</a:t>
            </a:r>
            <a:r>
              <a:rPr sz="2000" spc="-30" dirty="0">
                <a:solidFill>
                  <a:srgbClr val="3C3C3C"/>
                </a:solidFill>
                <a:latin typeface="Gill Sans MT"/>
                <a:cs typeface="Gill Sans MT"/>
              </a:rPr>
              <a:t> </a:t>
            </a:r>
            <a:r>
              <a:rPr sz="2000" dirty="0">
                <a:solidFill>
                  <a:srgbClr val="3C3C3C"/>
                </a:solidFill>
                <a:latin typeface="Gill Sans MT"/>
                <a:cs typeface="Gill Sans MT"/>
              </a:rPr>
              <a:t>be</a:t>
            </a:r>
            <a:r>
              <a:rPr sz="2000" spc="-30" dirty="0">
                <a:solidFill>
                  <a:srgbClr val="3C3C3C"/>
                </a:solidFill>
                <a:latin typeface="Gill Sans MT"/>
                <a:cs typeface="Gill Sans MT"/>
              </a:rPr>
              <a:t> </a:t>
            </a:r>
            <a:r>
              <a:rPr sz="2000" dirty="0">
                <a:solidFill>
                  <a:srgbClr val="3C3C3C"/>
                </a:solidFill>
                <a:latin typeface="Gill Sans MT"/>
                <a:cs typeface="Gill Sans MT"/>
              </a:rPr>
              <a:t>sent</a:t>
            </a:r>
            <a:r>
              <a:rPr sz="2000" spc="-10" dirty="0">
                <a:solidFill>
                  <a:srgbClr val="3C3C3C"/>
                </a:solidFill>
                <a:latin typeface="Gill Sans MT"/>
                <a:cs typeface="Gill Sans MT"/>
              </a:rPr>
              <a:t> </a:t>
            </a:r>
            <a:r>
              <a:rPr sz="2000" dirty="0">
                <a:solidFill>
                  <a:srgbClr val="3C3C3C"/>
                </a:solidFill>
                <a:latin typeface="Gill Sans MT"/>
                <a:cs typeface="Gill Sans MT"/>
              </a:rPr>
              <a:t>to</a:t>
            </a:r>
            <a:r>
              <a:rPr sz="2000" spc="-50" dirty="0">
                <a:solidFill>
                  <a:srgbClr val="3C3C3C"/>
                </a:solidFill>
                <a:latin typeface="Gill Sans MT"/>
                <a:cs typeface="Gill Sans MT"/>
              </a:rPr>
              <a:t> </a:t>
            </a:r>
            <a:r>
              <a:rPr sz="2000" dirty="0">
                <a:solidFill>
                  <a:srgbClr val="3C3C3C"/>
                </a:solidFill>
                <a:latin typeface="Gill Sans MT"/>
                <a:cs typeface="Gill Sans MT"/>
              </a:rPr>
              <a:t>persons</a:t>
            </a:r>
            <a:r>
              <a:rPr sz="2000" spc="-30" dirty="0">
                <a:solidFill>
                  <a:srgbClr val="3C3C3C"/>
                </a:solidFill>
                <a:latin typeface="Gill Sans MT"/>
                <a:cs typeface="Gill Sans MT"/>
              </a:rPr>
              <a:t> </a:t>
            </a:r>
            <a:r>
              <a:rPr sz="2000" dirty="0">
                <a:solidFill>
                  <a:srgbClr val="3C3C3C"/>
                </a:solidFill>
                <a:latin typeface="Gill Sans MT"/>
                <a:cs typeface="Gill Sans MT"/>
              </a:rPr>
              <a:t>who</a:t>
            </a:r>
            <a:r>
              <a:rPr sz="2000" spc="-30" dirty="0">
                <a:solidFill>
                  <a:srgbClr val="3C3C3C"/>
                </a:solidFill>
                <a:latin typeface="Gill Sans MT"/>
                <a:cs typeface="Gill Sans MT"/>
              </a:rPr>
              <a:t> </a:t>
            </a:r>
            <a:r>
              <a:rPr sz="2000" spc="-20" dirty="0">
                <a:solidFill>
                  <a:srgbClr val="3C3C3C"/>
                </a:solidFill>
                <a:latin typeface="Gill Sans MT"/>
                <a:cs typeface="Gill Sans MT"/>
              </a:rPr>
              <a:t>have </a:t>
            </a:r>
            <a:r>
              <a:rPr sz="2000" dirty="0">
                <a:solidFill>
                  <a:srgbClr val="3C3C3C"/>
                </a:solidFill>
                <a:latin typeface="Gill Sans MT"/>
                <a:cs typeface="Gill Sans MT"/>
              </a:rPr>
              <a:t>requested</a:t>
            </a:r>
            <a:r>
              <a:rPr sz="2000" spc="-60" dirty="0">
                <a:solidFill>
                  <a:srgbClr val="3C3C3C"/>
                </a:solidFill>
                <a:latin typeface="Gill Sans MT"/>
                <a:cs typeface="Gill Sans MT"/>
              </a:rPr>
              <a:t> </a:t>
            </a:r>
            <a:r>
              <a:rPr sz="2000" dirty="0">
                <a:solidFill>
                  <a:srgbClr val="3C3C3C"/>
                </a:solidFill>
                <a:latin typeface="Gill Sans MT"/>
                <a:cs typeface="Gill Sans MT"/>
              </a:rPr>
              <a:t>notice</a:t>
            </a:r>
            <a:r>
              <a:rPr sz="2000" spc="-75" dirty="0">
                <a:solidFill>
                  <a:srgbClr val="3C3C3C"/>
                </a:solidFill>
                <a:latin typeface="Gill Sans MT"/>
                <a:cs typeface="Gill Sans MT"/>
              </a:rPr>
              <a:t> </a:t>
            </a:r>
            <a:r>
              <a:rPr sz="2000" dirty="0">
                <a:solidFill>
                  <a:srgbClr val="3C3C3C"/>
                </a:solidFill>
                <a:latin typeface="Gill Sans MT"/>
                <a:cs typeface="Gill Sans MT"/>
              </a:rPr>
              <a:t>of</a:t>
            </a:r>
            <a:r>
              <a:rPr sz="2000" spc="-50" dirty="0">
                <a:solidFill>
                  <a:srgbClr val="3C3C3C"/>
                </a:solidFill>
                <a:latin typeface="Gill Sans MT"/>
                <a:cs typeface="Gill Sans MT"/>
              </a:rPr>
              <a:t> </a:t>
            </a:r>
            <a:r>
              <a:rPr sz="2000" spc="-10" dirty="0">
                <a:solidFill>
                  <a:srgbClr val="3C3C3C"/>
                </a:solidFill>
                <a:latin typeface="Gill Sans MT"/>
                <a:cs typeface="Gill Sans MT"/>
              </a:rPr>
              <a:t>meetings.</a:t>
            </a:r>
            <a:endParaRPr sz="2000">
              <a:latin typeface="Gill Sans MT"/>
              <a:cs typeface="Gill Sans MT"/>
            </a:endParaRPr>
          </a:p>
        </p:txBody>
      </p:sp>
      <p:sp>
        <p:nvSpPr>
          <p:cNvPr id="5" name="object 5"/>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7</a:t>
            </a:r>
            <a:endParaRPr sz="900">
              <a:latin typeface="Gill Sans MT"/>
              <a:cs typeface="Gill Sans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marL="1905" algn="ctr">
              <a:lnSpc>
                <a:spcPct val="100000"/>
              </a:lnSpc>
              <a:spcBef>
                <a:spcPts val="2555"/>
              </a:spcBef>
            </a:pPr>
            <a:r>
              <a:rPr sz="3600" dirty="0">
                <a:solidFill>
                  <a:srgbClr val="FFFFFF"/>
                </a:solidFill>
              </a:rPr>
              <a:t>Additional</a:t>
            </a:r>
            <a:r>
              <a:rPr sz="3600" spc="-165" dirty="0">
                <a:solidFill>
                  <a:srgbClr val="FFFFFF"/>
                </a:solidFill>
              </a:rPr>
              <a:t> </a:t>
            </a:r>
            <a:r>
              <a:rPr sz="3600" spc="-10" dirty="0">
                <a:solidFill>
                  <a:srgbClr val="FFFFFF"/>
                </a:solidFill>
              </a:rPr>
              <a:t>Requirements</a:t>
            </a:r>
            <a:endParaRPr sz="3600"/>
          </a:p>
        </p:txBody>
      </p:sp>
      <p:sp>
        <p:nvSpPr>
          <p:cNvPr id="3" name="object 3"/>
          <p:cNvSpPr txBox="1"/>
          <p:nvPr/>
        </p:nvSpPr>
        <p:spPr>
          <a:xfrm>
            <a:off x="659993" y="2665602"/>
            <a:ext cx="5149850" cy="2739390"/>
          </a:xfrm>
          <a:prstGeom prst="rect">
            <a:avLst/>
          </a:prstGeom>
        </p:spPr>
        <p:txBody>
          <a:bodyPr vert="horz" wrap="square" lIns="0" tIns="13335" rIns="0" bIns="0" rtlCol="0">
            <a:spAutoFit/>
          </a:bodyPr>
          <a:lstStyle/>
          <a:p>
            <a:pPr marL="317500" marR="71755" indent="-305435" algn="just">
              <a:lnSpc>
                <a:spcPct val="100000"/>
              </a:lnSpc>
              <a:spcBef>
                <a:spcPts val="105"/>
              </a:spcBef>
              <a:buClr>
                <a:srgbClr val="4590B8"/>
              </a:buClr>
              <a:buSzPct val="90000"/>
              <a:buFont typeface="Wingdings 2"/>
              <a:buChar char=""/>
              <a:tabLst>
                <a:tab pos="318770" algn="l"/>
              </a:tabLst>
            </a:pPr>
            <a:r>
              <a:rPr sz="2000" dirty="0">
                <a:latin typeface="Gill Sans MT"/>
                <a:cs typeface="Gill Sans MT"/>
              </a:rPr>
              <a:t>Public</a:t>
            </a:r>
            <a:r>
              <a:rPr sz="2000" spc="-70" dirty="0">
                <a:latin typeface="Gill Sans MT"/>
                <a:cs typeface="Gill Sans MT"/>
              </a:rPr>
              <a:t> </a:t>
            </a:r>
            <a:r>
              <a:rPr sz="2000" dirty="0">
                <a:latin typeface="Gill Sans MT"/>
                <a:cs typeface="Gill Sans MT"/>
              </a:rPr>
              <a:t>bodies</a:t>
            </a:r>
            <a:r>
              <a:rPr sz="2000" spc="-55" dirty="0">
                <a:latin typeface="Gill Sans MT"/>
                <a:cs typeface="Gill Sans MT"/>
              </a:rPr>
              <a:t> </a:t>
            </a:r>
            <a:r>
              <a:rPr sz="2000" dirty="0">
                <a:latin typeface="Gill Sans MT"/>
                <a:cs typeface="Gill Sans MT"/>
              </a:rPr>
              <a:t>shall</a:t>
            </a:r>
            <a:r>
              <a:rPr sz="2000" spc="-55" dirty="0">
                <a:latin typeface="Gill Sans MT"/>
                <a:cs typeface="Gill Sans MT"/>
              </a:rPr>
              <a:t> </a:t>
            </a:r>
            <a:r>
              <a:rPr sz="2000" dirty="0">
                <a:latin typeface="Gill Sans MT"/>
                <a:cs typeface="Gill Sans MT"/>
              </a:rPr>
              <a:t>make</a:t>
            </a:r>
            <a:r>
              <a:rPr sz="2000" spc="-50" dirty="0">
                <a:latin typeface="Gill Sans MT"/>
                <a:cs typeface="Gill Sans MT"/>
              </a:rPr>
              <a:t> </a:t>
            </a:r>
            <a:r>
              <a:rPr sz="2000" dirty="0">
                <a:latin typeface="Gill Sans MT"/>
                <a:cs typeface="Gill Sans MT"/>
              </a:rPr>
              <a:t>reasonable</a:t>
            </a:r>
            <a:r>
              <a:rPr sz="2000" spc="-60" dirty="0">
                <a:latin typeface="Gill Sans MT"/>
                <a:cs typeface="Gill Sans MT"/>
              </a:rPr>
              <a:t> </a:t>
            </a:r>
            <a:r>
              <a:rPr sz="2000" dirty="0">
                <a:latin typeface="Gill Sans MT"/>
                <a:cs typeface="Gill Sans MT"/>
              </a:rPr>
              <a:t>efforts</a:t>
            </a:r>
            <a:r>
              <a:rPr sz="2000" spc="-55" dirty="0">
                <a:latin typeface="Gill Sans MT"/>
                <a:cs typeface="Gill Sans MT"/>
              </a:rPr>
              <a:t> </a:t>
            </a:r>
            <a:r>
              <a:rPr sz="2000" spc="-25" dirty="0">
                <a:latin typeface="Gill Sans MT"/>
                <a:cs typeface="Gill Sans MT"/>
              </a:rPr>
              <a:t>to 	</a:t>
            </a:r>
            <a:r>
              <a:rPr sz="2000" dirty="0">
                <a:latin typeface="Gill Sans MT"/>
                <a:cs typeface="Gill Sans MT"/>
              </a:rPr>
              <a:t>assist</a:t>
            </a:r>
            <a:r>
              <a:rPr sz="2000" spc="-25" dirty="0">
                <a:latin typeface="Gill Sans MT"/>
                <a:cs typeface="Gill Sans MT"/>
              </a:rPr>
              <a:t> </a:t>
            </a:r>
            <a:r>
              <a:rPr sz="2000" dirty="0">
                <a:latin typeface="Gill Sans MT"/>
                <a:cs typeface="Gill Sans MT"/>
              </a:rPr>
              <a:t>and</a:t>
            </a:r>
            <a:r>
              <a:rPr sz="2000" spc="-40" dirty="0">
                <a:latin typeface="Gill Sans MT"/>
                <a:cs typeface="Gill Sans MT"/>
              </a:rPr>
              <a:t> </a:t>
            </a:r>
            <a:r>
              <a:rPr sz="2000" dirty="0">
                <a:latin typeface="Gill Sans MT"/>
                <a:cs typeface="Gill Sans MT"/>
              </a:rPr>
              <a:t>accommodate</a:t>
            </a:r>
            <a:r>
              <a:rPr sz="2000" spc="-65" dirty="0">
                <a:latin typeface="Gill Sans MT"/>
                <a:cs typeface="Gill Sans MT"/>
              </a:rPr>
              <a:t> </a:t>
            </a:r>
            <a:r>
              <a:rPr sz="2000" dirty="0">
                <a:latin typeface="Gill Sans MT"/>
                <a:cs typeface="Gill Sans MT"/>
              </a:rPr>
              <a:t>persons</a:t>
            </a:r>
            <a:r>
              <a:rPr sz="2000" spc="-40" dirty="0">
                <a:latin typeface="Gill Sans MT"/>
                <a:cs typeface="Gill Sans MT"/>
              </a:rPr>
              <a:t> </a:t>
            </a:r>
            <a:r>
              <a:rPr sz="2000" dirty="0">
                <a:latin typeface="Gill Sans MT"/>
                <a:cs typeface="Gill Sans MT"/>
              </a:rPr>
              <a:t>with</a:t>
            </a:r>
            <a:r>
              <a:rPr sz="2000" spc="-45" dirty="0">
                <a:latin typeface="Gill Sans MT"/>
                <a:cs typeface="Gill Sans MT"/>
              </a:rPr>
              <a:t> </a:t>
            </a:r>
            <a:r>
              <a:rPr sz="2000" spc="-10" dirty="0">
                <a:latin typeface="Gill Sans MT"/>
                <a:cs typeface="Gill Sans MT"/>
              </a:rPr>
              <a:t>physical 	</a:t>
            </a:r>
            <a:r>
              <a:rPr sz="2000" dirty="0">
                <a:latin typeface="Gill Sans MT"/>
                <a:cs typeface="Gill Sans MT"/>
              </a:rPr>
              <a:t>disabilities</a:t>
            </a:r>
            <a:r>
              <a:rPr sz="2000" spc="-60" dirty="0">
                <a:latin typeface="Gill Sans MT"/>
                <a:cs typeface="Gill Sans MT"/>
              </a:rPr>
              <a:t> </a:t>
            </a:r>
            <a:r>
              <a:rPr sz="2000" dirty="0">
                <a:latin typeface="Gill Sans MT"/>
                <a:cs typeface="Gill Sans MT"/>
              </a:rPr>
              <a:t>desiring</a:t>
            </a:r>
            <a:r>
              <a:rPr sz="2000" spc="-30" dirty="0">
                <a:latin typeface="Gill Sans MT"/>
                <a:cs typeface="Gill Sans MT"/>
              </a:rPr>
              <a:t> </a:t>
            </a:r>
            <a:r>
              <a:rPr sz="2000" dirty="0">
                <a:latin typeface="Gill Sans MT"/>
                <a:cs typeface="Gill Sans MT"/>
              </a:rPr>
              <a:t>to</a:t>
            </a:r>
            <a:r>
              <a:rPr sz="2000" spc="-30" dirty="0">
                <a:latin typeface="Gill Sans MT"/>
                <a:cs typeface="Gill Sans MT"/>
              </a:rPr>
              <a:t> </a:t>
            </a:r>
            <a:r>
              <a:rPr sz="2000" spc="-10" dirty="0">
                <a:latin typeface="Gill Sans MT"/>
                <a:cs typeface="Gill Sans MT"/>
              </a:rPr>
              <a:t>attend.</a:t>
            </a:r>
            <a:endParaRPr sz="2000">
              <a:latin typeface="Gill Sans MT"/>
              <a:cs typeface="Gill Sans MT"/>
            </a:endParaRPr>
          </a:p>
          <a:p>
            <a:pPr marL="318770" marR="5080" indent="-306705">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Additional</a:t>
            </a:r>
            <a:r>
              <a:rPr sz="2000" spc="-65" dirty="0">
                <a:latin typeface="Gill Sans MT"/>
                <a:cs typeface="Gill Sans MT"/>
              </a:rPr>
              <a:t> </a:t>
            </a:r>
            <a:r>
              <a:rPr sz="2000" dirty="0">
                <a:latin typeface="Gill Sans MT"/>
                <a:cs typeface="Gill Sans MT"/>
              </a:rPr>
              <a:t>notice</a:t>
            </a:r>
            <a:r>
              <a:rPr sz="2000" spc="-60" dirty="0">
                <a:latin typeface="Gill Sans MT"/>
                <a:cs typeface="Gill Sans MT"/>
              </a:rPr>
              <a:t> </a:t>
            </a:r>
            <a:r>
              <a:rPr sz="2000" spc="-10" dirty="0">
                <a:latin typeface="Gill Sans MT"/>
                <a:cs typeface="Gill Sans MT"/>
              </a:rPr>
              <a:t>required</a:t>
            </a:r>
            <a:r>
              <a:rPr sz="2000" spc="-70" dirty="0">
                <a:latin typeface="Gill Sans MT"/>
                <a:cs typeface="Gill Sans MT"/>
              </a:rPr>
              <a:t> </a:t>
            </a:r>
            <a:r>
              <a:rPr sz="2000" dirty="0">
                <a:latin typeface="Gill Sans MT"/>
                <a:cs typeface="Gill Sans MT"/>
              </a:rPr>
              <a:t>for</a:t>
            </a:r>
            <a:r>
              <a:rPr sz="2000" spc="-55" dirty="0">
                <a:latin typeface="Gill Sans MT"/>
                <a:cs typeface="Gill Sans MT"/>
              </a:rPr>
              <a:t> </a:t>
            </a:r>
            <a:r>
              <a:rPr sz="2000" dirty="0">
                <a:latin typeface="Gill Sans MT"/>
                <a:cs typeface="Gill Sans MT"/>
              </a:rPr>
              <a:t>consideration</a:t>
            </a:r>
            <a:r>
              <a:rPr sz="2000" spc="-70" dirty="0">
                <a:latin typeface="Gill Sans MT"/>
                <a:cs typeface="Gill Sans MT"/>
              </a:rPr>
              <a:t> </a:t>
            </a:r>
            <a:r>
              <a:rPr sz="2000" spc="-25" dirty="0">
                <a:latin typeface="Gill Sans MT"/>
                <a:cs typeface="Gill Sans MT"/>
              </a:rPr>
              <a:t>of </a:t>
            </a:r>
            <a:r>
              <a:rPr sz="2000" dirty="0">
                <a:latin typeface="Gill Sans MT"/>
                <a:cs typeface="Gill Sans MT"/>
              </a:rPr>
              <a:t>a</a:t>
            </a:r>
            <a:r>
              <a:rPr sz="2000" spc="5" dirty="0">
                <a:latin typeface="Gill Sans MT"/>
                <a:cs typeface="Gill Sans MT"/>
              </a:rPr>
              <a:t> </a:t>
            </a:r>
            <a:r>
              <a:rPr sz="2000" spc="-20" dirty="0">
                <a:latin typeface="Gill Sans MT"/>
                <a:cs typeface="Gill Sans MT"/>
              </a:rPr>
              <a:t>person’s</a:t>
            </a:r>
            <a:r>
              <a:rPr sz="2000" spc="-15" dirty="0">
                <a:latin typeface="Gill Sans MT"/>
                <a:cs typeface="Gill Sans MT"/>
              </a:rPr>
              <a:t> </a:t>
            </a:r>
            <a:r>
              <a:rPr sz="2000" spc="-30" dirty="0">
                <a:latin typeface="Gill Sans MT"/>
                <a:cs typeface="Gill Sans MT"/>
              </a:rPr>
              <a:t>character,</a:t>
            </a:r>
            <a:r>
              <a:rPr sz="2000" spc="-229" dirty="0">
                <a:latin typeface="Gill Sans MT"/>
                <a:cs typeface="Gill Sans MT"/>
              </a:rPr>
              <a:t> </a:t>
            </a:r>
            <a:r>
              <a:rPr sz="2000" dirty="0">
                <a:latin typeface="Gill Sans MT"/>
                <a:cs typeface="Gill Sans MT"/>
              </a:rPr>
              <a:t>misconduct</a:t>
            </a:r>
            <a:r>
              <a:rPr sz="2000" spc="-20" dirty="0">
                <a:latin typeface="Gill Sans MT"/>
                <a:cs typeface="Gill Sans MT"/>
              </a:rPr>
              <a:t> </a:t>
            </a:r>
            <a:r>
              <a:rPr sz="2000" spc="-25" dirty="0">
                <a:latin typeface="Gill Sans MT"/>
                <a:cs typeface="Gill Sans MT"/>
              </a:rPr>
              <a:t>or </a:t>
            </a:r>
            <a:r>
              <a:rPr sz="2000" dirty="0">
                <a:latin typeface="Gill Sans MT"/>
                <a:cs typeface="Gill Sans MT"/>
              </a:rPr>
              <a:t>competence</a:t>
            </a:r>
            <a:r>
              <a:rPr sz="2000" spc="-75" dirty="0">
                <a:latin typeface="Gill Sans MT"/>
                <a:cs typeface="Gill Sans MT"/>
              </a:rPr>
              <a:t> </a:t>
            </a:r>
            <a:r>
              <a:rPr sz="2000" dirty="0">
                <a:latin typeface="Gill Sans MT"/>
                <a:cs typeface="Gill Sans MT"/>
              </a:rPr>
              <a:t>or</a:t>
            </a:r>
            <a:r>
              <a:rPr sz="2000" spc="-50" dirty="0">
                <a:latin typeface="Gill Sans MT"/>
                <a:cs typeface="Gill Sans MT"/>
              </a:rPr>
              <a:t> </a:t>
            </a:r>
            <a:r>
              <a:rPr sz="2000" dirty="0">
                <a:latin typeface="Gill Sans MT"/>
                <a:cs typeface="Gill Sans MT"/>
              </a:rPr>
              <a:t>to</a:t>
            </a:r>
            <a:r>
              <a:rPr sz="2000" spc="-45" dirty="0">
                <a:latin typeface="Gill Sans MT"/>
                <a:cs typeface="Gill Sans MT"/>
              </a:rPr>
              <a:t> </a:t>
            </a:r>
            <a:r>
              <a:rPr sz="2000" dirty="0">
                <a:latin typeface="Gill Sans MT"/>
                <a:cs typeface="Gill Sans MT"/>
              </a:rPr>
              <a:t>take</a:t>
            </a:r>
            <a:r>
              <a:rPr sz="2000" spc="-45" dirty="0">
                <a:latin typeface="Gill Sans MT"/>
                <a:cs typeface="Gill Sans MT"/>
              </a:rPr>
              <a:t> </a:t>
            </a:r>
            <a:r>
              <a:rPr sz="2000" dirty="0">
                <a:latin typeface="Gill Sans MT"/>
                <a:cs typeface="Gill Sans MT"/>
              </a:rPr>
              <a:t>administrative</a:t>
            </a:r>
            <a:r>
              <a:rPr sz="2000" spc="-70" dirty="0">
                <a:latin typeface="Gill Sans MT"/>
                <a:cs typeface="Gill Sans MT"/>
              </a:rPr>
              <a:t> </a:t>
            </a:r>
            <a:r>
              <a:rPr sz="2000" spc="-10" dirty="0">
                <a:latin typeface="Gill Sans MT"/>
                <a:cs typeface="Gill Sans MT"/>
              </a:rPr>
              <a:t>action </a:t>
            </a:r>
            <a:r>
              <a:rPr sz="2000" dirty="0">
                <a:latin typeface="Gill Sans MT"/>
                <a:cs typeface="Gill Sans MT"/>
              </a:rPr>
              <a:t>against</a:t>
            </a:r>
            <a:r>
              <a:rPr sz="2000" spc="-35" dirty="0">
                <a:latin typeface="Gill Sans MT"/>
                <a:cs typeface="Gill Sans MT"/>
              </a:rPr>
              <a:t> </a:t>
            </a:r>
            <a:r>
              <a:rPr sz="2000" dirty="0">
                <a:latin typeface="Gill Sans MT"/>
                <a:cs typeface="Gill Sans MT"/>
              </a:rPr>
              <a:t>a</a:t>
            </a:r>
            <a:r>
              <a:rPr sz="2000" spc="-10" dirty="0">
                <a:latin typeface="Gill Sans MT"/>
                <a:cs typeface="Gill Sans MT"/>
              </a:rPr>
              <a:t> person.</a:t>
            </a:r>
            <a:endParaRPr sz="2000">
              <a:latin typeface="Gill Sans MT"/>
              <a:cs typeface="Gill Sans MT"/>
            </a:endParaRPr>
          </a:p>
          <a:p>
            <a:pPr marL="318770" indent="-306070">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Meetings</a:t>
            </a:r>
            <a:r>
              <a:rPr sz="2000" spc="-60" dirty="0">
                <a:latin typeface="Gill Sans MT"/>
                <a:cs typeface="Gill Sans MT"/>
              </a:rPr>
              <a:t> </a:t>
            </a:r>
            <a:r>
              <a:rPr sz="2000" dirty="0">
                <a:latin typeface="Gill Sans MT"/>
                <a:cs typeface="Gill Sans MT"/>
              </a:rPr>
              <a:t>must</a:t>
            </a:r>
            <a:r>
              <a:rPr sz="2000" spc="-55" dirty="0">
                <a:latin typeface="Gill Sans MT"/>
                <a:cs typeface="Gill Sans MT"/>
              </a:rPr>
              <a:t> </a:t>
            </a:r>
            <a:r>
              <a:rPr sz="2000" dirty="0">
                <a:latin typeface="Gill Sans MT"/>
                <a:cs typeface="Gill Sans MT"/>
              </a:rPr>
              <a:t>be</a:t>
            </a:r>
            <a:r>
              <a:rPr sz="2000" spc="-30" dirty="0">
                <a:latin typeface="Gill Sans MT"/>
                <a:cs typeface="Gill Sans MT"/>
              </a:rPr>
              <a:t> </a:t>
            </a:r>
            <a:r>
              <a:rPr sz="2000" dirty="0">
                <a:latin typeface="Gill Sans MT"/>
                <a:cs typeface="Gill Sans MT"/>
              </a:rPr>
              <a:t>recorded</a:t>
            </a:r>
            <a:r>
              <a:rPr sz="2000" spc="-40" dirty="0">
                <a:latin typeface="Gill Sans MT"/>
                <a:cs typeface="Gill Sans MT"/>
              </a:rPr>
              <a:t> </a:t>
            </a:r>
            <a:r>
              <a:rPr sz="2000" dirty="0">
                <a:latin typeface="Gill Sans MT"/>
                <a:cs typeface="Gill Sans MT"/>
              </a:rPr>
              <a:t>or</a:t>
            </a:r>
            <a:r>
              <a:rPr sz="2000" spc="-50" dirty="0">
                <a:latin typeface="Gill Sans MT"/>
                <a:cs typeface="Gill Sans MT"/>
              </a:rPr>
              <a:t> </a:t>
            </a:r>
            <a:r>
              <a:rPr sz="2000" spc="-10" dirty="0">
                <a:latin typeface="Gill Sans MT"/>
                <a:cs typeface="Gill Sans MT"/>
              </a:rPr>
              <a:t>transcribed.</a:t>
            </a:r>
            <a:endParaRPr sz="2000">
              <a:latin typeface="Gill Sans MT"/>
              <a:cs typeface="Gill Sans MT"/>
            </a:endParaRPr>
          </a:p>
        </p:txBody>
      </p:sp>
      <p:sp>
        <p:nvSpPr>
          <p:cNvPr id="4" name="object 4"/>
          <p:cNvSpPr txBox="1"/>
          <p:nvPr/>
        </p:nvSpPr>
        <p:spPr>
          <a:xfrm>
            <a:off x="6267958" y="2310130"/>
            <a:ext cx="5039995" cy="3044190"/>
          </a:xfrm>
          <a:prstGeom prst="rect">
            <a:avLst/>
          </a:prstGeom>
        </p:spPr>
        <p:txBody>
          <a:bodyPr vert="horz" wrap="square" lIns="0" tIns="13335" rIns="0" bIns="0" rtlCol="0">
            <a:spAutoFit/>
          </a:bodyPr>
          <a:lstStyle/>
          <a:p>
            <a:pPr marL="318770" indent="-306070">
              <a:lnSpc>
                <a:spcPct val="100000"/>
              </a:lnSpc>
              <a:spcBef>
                <a:spcPts val="105"/>
              </a:spcBef>
              <a:buClr>
                <a:srgbClr val="4590B8"/>
              </a:buClr>
              <a:buSzPct val="90000"/>
              <a:buFont typeface="Wingdings 2"/>
              <a:buChar char=""/>
              <a:tabLst>
                <a:tab pos="318770" algn="l"/>
              </a:tabLst>
            </a:pPr>
            <a:r>
              <a:rPr sz="2000" dirty="0">
                <a:latin typeface="Gill Sans MT"/>
                <a:cs typeface="Gill Sans MT"/>
              </a:rPr>
              <a:t>Minutes</a:t>
            </a:r>
            <a:r>
              <a:rPr sz="2000" spc="-55" dirty="0">
                <a:latin typeface="Gill Sans MT"/>
                <a:cs typeface="Gill Sans MT"/>
              </a:rPr>
              <a:t> </a:t>
            </a:r>
            <a:r>
              <a:rPr sz="2000" dirty="0">
                <a:latin typeface="Gill Sans MT"/>
                <a:cs typeface="Gill Sans MT"/>
              </a:rPr>
              <a:t>must</a:t>
            </a:r>
            <a:r>
              <a:rPr sz="2000" spc="-60" dirty="0">
                <a:latin typeface="Gill Sans MT"/>
                <a:cs typeface="Gill Sans MT"/>
              </a:rPr>
              <a:t> </a:t>
            </a:r>
            <a:r>
              <a:rPr sz="2000" dirty="0">
                <a:latin typeface="Gill Sans MT"/>
                <a:cs typeface="Gill Sans MT"/>
              </a:rPr>
              <a:t>be</a:t>
            </a:r>
            <a:r>
              <a:rPr sz="2000" spc="-50" dirty="0">
                <a:latin typeface="Gill Sans MT"/>
                <a:cs typeface="Gill Sans MT"/>
              </a:rPr>
              <a:t> </a:t>
            </a:r>
            <a:r>
              <a:rPr sz="2000" dirty="0">
                <a:latin typeface="Gill Sans MT"/>
                <a:cs typeface="Gill Sans MT"/>
              </a:rPr>
              <a:t>kept</a:t>
            </a:r>
            <a:r>
              <a:rPr sz="2000" spc="-45" dirty="0">
                <a:latin typeface="Gill Sans MT"/>
                <a:cs typeface="Gill Sans MT"/>
              </a:rPr>
              <a:t> </a:t>
            </a:r>
            <a:r>
              <a:rPr sz="2000" dirty="0">
                <a:latin typeface="Gill Sans MT"/>
                <a:cs typeface="Gill Sans MT"/>
              </a:rPr>
              <a:t>in</a:t>
            </a:r>
            <a:r>
              <a:rPr sz="2000" spc="-45" dirty="0">
                <a:latin typeface="Gill Sans MT"/>
                <a:cs typeface="Gill Sans MT"/>
              </a:rPr>
              <a:t> </a:t>
            </a:r>
            <a:r>
              <a:rPr sz="2000" dirty="0">
                <a:latin typeface="Gill Sans MT"/>
                <a:cs typeface="Gill Sans MT"/>
              </a:rPr>
              <a:t>conformance</a:t>
            </a:r>
            <a:r>
              <a:rPr sz="2000" spc="-80" dirty="0">
                <a:latin typeface="Gill Sans MT"/>
                <a:cs typeface="Gill Sans MT"/>
              </a:rPr>
              <a:t> </a:t>
            </a:r>
            <a:r>
              <a:rPr sz="2000" spc="-20" dirty="0">
                <a:latin typeface="Gill Sans MT"/>
                <a:cs typeface="Gill Sans MT"/>
              </a:rPr>
              <a:t>with</a:t>
            </a:r>
            <a:endParaRPr sz="2000">
              <a:latin typeface="Gill Sans MT"/>
              <a:cs typeface="Gill Sans MT"/>
            </a:endParaRPr>
          </a:p>
          <a:p>
            <a:pPr marL="318770">
              <a:lnSpc>
                <a:spcPct val="100000"/>
              </a:lnSpc>
            </a:pPr>
            <a:r>
              <a:rPr sz="2000" dirty="0">
                <a:latin typeface="Gill Sans MT"/>
                <a:cs typeface="Gill Sans MT"/>
              </a:rPr>
              <a:t>NRS</a:t>
            </a:r>
            <a:r>
              <a:rPr sz="2000" spc="-15" dirty="0">
                <a:latin typeface="Gill Sans MT"/>
                <a:cs typeface="Gill Sans MT"/>
              </a:rPr>
              <a:t> </a:t>
            </a:r>
            <a:r>
              <a:rPr sz="2000" spc="-10" dirty="0">
                <a:latin typeface="Gill Sans MT"/>
                <a:cs typeface="Gill Sans MT"/>
              </a:rPr>
              <a:t>241.035.</a:t>
            </a:r>
            <a:endParaRPr sz="2000">
              <a:latin typeface="Gill Sans MT"/>
              <a:cs typeface="Gill Sans MT"/>
            </a:endParaRPr>
          </a:p>
          <a:p>
            <a:pPr marL="318770" marR="5080" indent="-306705">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Supporting</a:t>
            </a:r>
            <a:r>
              <a:rPr sz="2000" spc="-70" dirty="0">
                <a:latin typeface="Gill Sans MT"/>
                <a:cs typeface="Gill Sans MT"/>
              </a:rPr>
              <a:t> </a:t>
            </a:r>
            <a:r>
              <a:rPr sz="2000" dirty="0">
                <a:latin typeface="Gill Sans MT"/>
                <a:cs typeface="Gill Sans MT"/>
              </a:rPr>
              <a:t>material</a:t>
            </a:r>
            <a:r>
              <a:rPr sz="2000" spc="-50" dirty="0">
                <a:latin typeface="Gill Sans MT"/>
                <a:cs typeface="Gill Sans MT"/>
              </a:rPr>
              <a:t> </a:t>
            </a:r>
            <a:r>
              <a:rPr sz="2000" dirty="0">
                <a:latin typeface="Gill Sans MT"/>
                <a:cs typeface="Gill Sans MT"/>
              </a:rPr>
              <a:t>is</a:t>
            </a:r>
            <a:r>
              <a:rPr sz="2000" spc="-10" dirty="0">
                <a:latin typeface="Gill Sans MT"/>
                <a:cs typeface="Gill Sans MT"/>
              </a:rPr>
              <a:t> required</a:t>
            </a:r>
            <a:r>
              <a:rPr sz="2000" spc="-55" dirty="0">
                <a:latin typeface="Gill Sans MT"/>
                <a:cs typeface="Gill Sans MT"/>
              </a:rPr>
              <a:t> </a:t>
            </a:r>
            <a:r>
              <a:rPr sz="2000" dirty="0">
                <a:latin typeface="Gill Sans MT"/>
                <a:cs typeface="Gill Sans MT"/>
              </a:rPr>
              <a:t>to</a:t>
            </a:r>
            <a:r>
              <a:rPr sz="2000" spc="-25" dirty="0">
                <a:latin typeface="Gill Sans MT"/>
                <a:cs typeface="Gill Sans MT"/>
              </a:rPr>
              <a:t> </a:t>
            </a:r>
            <a:r>
              <a:rPr sz="2000" dirty="0">
                <a:latin typeface="Gill Sans MT"/>
                <a:cs typeface="Gill Sans MT"/>
              </a:rPr>
              <a:t>be</a:t>
            </a:r>
            <a:r>
              <a:rPr sz="2000" spc="-30" dirty="0">
                <a:latin typeface="Gill Sans MT"/>
                <a:cs typeface="Gill Sans MT"/>
              </a:rPr>
              <a:t> </a:t>
            </a:r>
            <a:r>
              <a:rPr sz="2000" spc="-10" dirty="0">
                <a:latin typeface="Gill Sans MT"/>
                <a:cs typeface="Gill Sans MT"/>
              </a:rPr>
              <a:t>available </a:t>
            </a:r>
            <a:r>
              <a:rPr sz="2000" dirty="0">
                <a:latin typeface="Gill Sans MT"/>
                <a:cs typeface="Gill Sans MT"/>
              </a:rPr>
              <a:t>to</a:t>
            </a:r>
            <a:r>
              <a:rPr sz="2000" spc="-25" dirty="0">
                <a:latin typeface="Gill Sans MT"/>
                <a:cs typeface="Gill Sans MT"/>
              </a:rPr>
              <a:t> </a:t>
            </a:r>
            <a:r>
              <a:rPr sz="2000" dirty="0">
                <a:latin typeface="Gill Sans MT"/>
                <a:cs typeface="Gill Sans MT"/>
              </a:rPr>
              <a:t>the</a:t>
            </a:r>
            <a:r>
              <a:rPr sz="2000" spc="-35" dirty="0">
                <a:latin typeface="Gill Sans MT"/>
                <a:cs typeface="Gill Sans MT"/>
              </a:rPr>
              <a:t> </a:t>
            </a:r>
            <a:r>
              <a:rPr sz="2000" dirty="0">
                <a:latin typeface="Gill Sans MT"/>
                <a:cs typeface="Gill Sans MT"/>
              </a:rPr>
              <a:t>public</a:t>
            </a:r>
            <a:r>
              <a:rPr sz="2000" spc="-45" dirty="0">
                <a:latin typeface="Gill Sans MT"/>
                <a:cs typeface="Gill Sans MT"/>
              </a:rPr>
              <a:t> </a:t>
            </a:r>
            <a:r>
              <a:rPr sz="2000" dirty="0">
                <a:latin typeface="Gill Sans MT"/>
                <a:cs typeface="Gill Sans MT"/>
              </a:rPr>
              <a:t>at</a:t>
            </a:r>
            <a:r>
              <a:rPr sz="2000" spc="-20" dirty="0">
                <a:latin typeface="Gill Sans MT"/>
                <a:cs typeface="Gill Sans MT"/>
              </a:rPr>
              <a:t> </a:t>
            </a:r>
            <a:r>
              <a:rPr sz="2000" dirty="0">
                <a:latin typeface="Gill Sans MT"/>
                <a:cs typeface="Gill Sans MT"/>
              </a:rPr>
              <a:t>the</a:t>
            </a:r>
            <a:r>
              <a:rPr sz="2000" spc="-35" dirty="0">
                <a:latin typeface="Gill Sans MT"/>
                <a:cs typeface="Gill Sans MT"/>
              </a:rPr>
              <a:t> </a:t>
            </a:r>
            <a:r>
              <a:rPr sz="2000" dirty="0">
                <a:latin typeface="Gill Sans MT"/>
                <a:cs typeface="Gill Sans MT"/>
              </a:rPr>
              <a:t>time</a:t>
            </a:r>
            <a:r>
              <a:rPr sz="2000" spc="-35" dirty="0">
                <a:latin typeface="Gill Sans MT"/>
                <a:cs typeface="Gill Sans MT"/>
              </a:rPr>
              <a:t> </a:t>
            </a:r>
            <a:r>
              <a:rPr sz="2000" dirty="0">
                <a:latin typeface="Gill Sans MT"/>
                <a:cs typeface="Gill Sans MT"/>
              </a:rPr>
              <a:t>it</a:t>
            </a:r>
            <a:r>
              <a:rPr sz="2000" spc="-15" dirty="0">
                <a:latin typeface="Gill Sans MT"/>
                <a:cs typeface="Gill Sans MT"/>
              </a:rPr>
              <a:t> </a:t>
            </a:r>
            <a:r>
              <a:rPr sz="2000" dirty="0">
                <a:latin typeface="Gill Sans MT"/>
                <a:cs typeface="Gill Sans MT"/>
              </a:rPr>
              <a:t>is</a:t>
            </a:r>
            <a:r>
              <a:rPr sz="2000" spc="-5" dirty="0">
                <a:latin typeface="Gill Sans MT"/>
                <a:cs typeface="Gill Sans MT"/>
              </a:rPr>
              <a:t> </a:t>
            </a:r>
            <a:r>
              <a:rPr sz="2000" spc="-10" dirty="0">
                <a:latin typeface="Gill Sans MT"/>
                <a:cs typeface="Gill Sans MT"/>
              </a:rPr>
              <a:t>provided</a:t>
            </a:r>
            <a:r>
              <a:rPr sz="2000" spc="-25" dirty="0">
                <a:latin typeface="Gill Sans MT"/>
                <a:cs typeface="Gill Sans MT"/>
              </a:rPr>
              <a:t> to </a:t>
            </a:r>
            <a:r>
              <a:rPr sz="2000" dirty="0">
                <a:latin typeface="Gill Sans MT"/>
                <a:cs typeface="Gill Sans MT"/>
              </a:rPr>
              <a:t>members</a:t>
            </a:r>
            <a:r>
              <a:rPr sz="2000" spc="-40" dirty="0">
                <a:latin typeface="Gill Sans MT"/>
                <a:cs typeface="Gill Sans MT"/>
              </a:rPr>
              <a:t> </a:t>
            </a:r>
            <a:r>
              <a:rPr sz="2000" dirty="0">
                <a:latin typeface="Gill Sans MT"/>
                <a:cs typeface="Gill Sans MT"/>
              </a:rPr>
              <a:t>of</a:t>
            </a:r>
            <a:r>
              <a:rPr sz="2000" spc="-15" dirty="0">
                <a:latin typeface="Gill Sans MT"/>
                <a:cs typeface="Gill Sans MT"/>
              </a:rPr>
              <a:t> </a:t>
            </a:r>
            <a:r>
              <a:rPr sz="2000" dirty="0">
                <a:latin typeface="Gill Sans MT"/>
                <a:cs typeface="Gill Sans MT"/>
              </a:rPr>
              <a:t>the</a:t>
            </a:r>
            <a:r>
              <a:rPr sz="2000" spc="-20" dirty="0">
                <a:latin typeface="Gill Sans MT"/>
                <a:cs typeface="Gill Sans MT"/>
              </a:rPr>
              <a:t> </a:t>
            </a:r>
            <a:r>
              <a:rPr sz="2000" dirty="0">
                <a:latin typeface="Gill Sans MT"/>
                <a:cs typeface="Gill Sans MT"/>
              </a:rPr>
              <a:t>public</a:t>
            </a:r>
            <a:r>
              <a:rPr sz="2000" spc="-50" dirty="0">
                <a:latin typeface="Gill Sans MT"/>
                <a:cs typeface="Gill Sans MT"/>
              </a:rPr>
              <a:t> </a:t>
            </a:r>
            <a:r>
              <a:rPr sz="2000" spc="-20" dirty="0">
                <a:latin typeface="Gill Sans MT"/>
                <a:cs typeface="Gill Sans MT"/>
              </a:rPr>
              <a:t>body.</a:t>
            </a:r>
            <a:endParaRPr sz="2000">
              <a:latin typeface="Gill Sans MT"/>
              <a:cs typeface="Gill Sans MT"/>
            </a:endParaRPr>
          </a:p>
          <a:p>
            <a:pPr marL="318770" marR="118745" indent="-306705">
              <a:lnSpc>
                <a:spcPct val="100000"/>
              </a:lnSpc>
              <a:spcBef>
                <a:spcPts val="1080"/>
              </a:spcBef>
              <a:buClr>
                <a:srgbClr val="4590B8"/>
              </a:buClr>
              <a:buSzPct val="90000"/>
              <a:buFont typeface="Wingdings 2"/>
              <a:buChar char=""/>
              <a:tabLst>
                <a:tab pos="318770" algn="l"/>
              </a:tabLst>
            </a:pPr>
            <a:r>
              <a:rPr sz="2000" dirty="0">
                <a:latin typeface="Gill Sans MT"/>
                <a:cs typeface="Gill Sans MT"/>
              </a:rPr>
              <a:t>An</a:t>
            </a:r>
            <a:r>
              <a:rPr sz="2000" spc="-25" dirty="0">
                <a:latin typeface="Gill Sans MT"/>
                <a:cs typeface="Gill Sans MT"/>
              </a:rPr>
              <a:t> </a:t>
            </a:r>
            <a:r>
              <a:rPr sz="2000" dirty="0">
                <a:latin typeface="Gill Sans MT"/>
                <a:cs typeface="Gill Sans MT"/>
              </a:rPr>
              <a:t>emergency</a:t>
            </a:r>
            <a:r>
              <a:rPr sz="2000" spc="-55" dirty="0">
                <a:latin typeface="Gill Sans MT"/>
                <a:cs typeface="Gill Sans MT"/>
              </a:rPr>
              <a:t> </a:t>
            </a:r>
            <a:r>
              <a:rPr sz="2000" dirty="0">
                <a:latin typeface="Gill Sans MT"/>
                <a:cs typeface="Gill Sans MT"/>
              </a:rPr>
              <a:t>meeting</a:t>
            </a:r>
            <a:r>
              <a:rPr sz="2000" spc="-60" dirty="0">
                <a:latin typeface="Gill Sans MT"/>
                <a:cs typeface="Gill Sans MT"/>
              </a:rPr>
              <a:t> </a:t>
            </a:r>
            <a:r>
              <a:rPr sz="2000" dirty="0">
                <a:latin typeface="Gill Sans MT"/>
                <a:cs typeface="Gill Sans MT"/>
              </a:rPr>
              <a:t>may</a:t>
            </a:r>
            <a:r>
              <a:rPr sz="2000" spc="-40" dirty="0">
                <a:latin typeface="Gill Sans MT"/>
                <a:cs typeface="Gill Sans MT"/>
              </a:rPr>
              <a:t> </a:t>
            </a:r>
            <a:r>
              <a:rPr sz="2000" dirty="0">
                <a:latin typeface="Gill Sans MT"/>
                <a:cs typeface="Gill Sans MT"/>
              </a:rPr>
              <a:t>only</a:t>
            </a:r>
            <a:r>
              <a:rPr sz="2000" spc="-40" dirty="0">
                <a:latin typeface="Gill Sans MT"/>
                <a:cs typeface="Gill Sans MT"/>
              </a:rPr>
              <a:t> </a:t>
            </a:r>
            <a:r>
              <a:rPr sz="2000" dirty="0">
                <a:latin typeface="Gill Sans MT"/>
                <a:cs typeface="Gill Sans MT"/>
              </a:rPr>
              <a:t>be</a:t>
            </a:r>
            <a:r>
              <a:rPr sz="2000" spc="-35" dirty="0">
                <a:latin typeface="Gill Sans MT"/>
                <a:cs typeface="Gill Sans MT"/>
              </a:rPr>
              <a:t> </a:t>
            </a:r>
            <a:r>
              <a:rPr sz="2000" spc="-10" dirty="0">
                <a:latin typeface="Gill Sans MT"/>
                <a:cs typeface="Gill Sans MT"/>
              </a:rPr>
              <a:t>called </a:t>
            </a:r>
            <a:r>
              <a:rPr sz="2000" dirty="0">
                <a:latin typeface="Gill Sans MT"/>
                <a:cs typeface="Gill Sans MT"/>
              </a:rPr>
              <a:t>where</a:t>
            </a:r>
            <a:r>
              <a:rPr sz="2000" spc="-25" dirty="0">
                <a:latin typeface="Gill Sans MT"/>
                <a:cs typeface="Gill Sans MT"/>
              </a:rPr>
              <a:t> </a:t>
            </a:r>
            <a:r>
              <a:rPr sz="2000" dirty="0">
                <a:latin typeface="Gill Sans MT"/>
                <a:cs typeface="Gill Sans MT"/>
              </a:rPr>
              <a:t>the</a:t>
            </a:r>
            <a:r>
              <a:rPr sz="2000" spc="-40" dirty="0">
                <a:latin typeface="Gill Sans MT"/>
                <a:cs typeface="Gill Sans MT"/>
              </a:rPr>
              <a:t> </a:t>
            </a:r>
            <a:r>
              <a:rPr sz="2000" dirty="0">
                <a:latin typeface="Gill Sans MT"/>
                <a:cs typeface="Gill Sans MT"/>
              </a:rPr>
              <a:t>need</a:t>
            </a:r>
            <a:r>
              <a:rPr sz="2000" spc="-20" dirty="0">
                <a:latin typeface="Gill Sans MT"/>
                <a:cs typeface="Gill Sans MT"/>
              </a:rPr>
              <a:t> </a:t>
            </a:r>
            <a:r>
              <a:rPr sz="2000" dirty="0">
                <a:latin typeface="Gill Sans MT"/>
                <a:cs typeface="Gill Sans MT"/>
              </a:rPr>
              <a:t>to</a:t>
            </a:r>
            <a:r>
              <a:rPr sz="2000" spc="-25" dirty="0">
                <a:latin typeface="Gill Sans MT"/>
                <a:cs typeface="Gill Sans MT"/>
              </a:rPr>
              <a:t> </a:t>
            </a:r>
            <a:r>
              <a:rPr sz="2000" dirty="0">
                <a:latin typeface="Gill Sans MT"/>
                <a:cs typeface="Gill Sans MT"/>
              </a:rPr>
              <a:t>act</a:t>
            </a:r>
            <a:r>
              <a:rPr sz="2000" spc="-30" dirty="0">
                <a:latin typeface="Gill Sans MT"/>
                <a:cs typeface="Gill Sans MT"/>
              </a:rPr>
              <a:t> </a:t>
            </a:r>
            <a:r>
              <a:rPr sz="2000" dirty="0">
                <a:latin typeface="Gill Sans MT"/>
                <a:cs typeface="Gill Sans MT"/>
              </a:rPr>
              <a:t>upon</a:t>
            </a:r>
            <a:r>
              <a:rPr sz="2000" spc="-50" dirty="0">
                <a:latin typeface="Gill Sans MT"/>
                <a:cs typeface="Gill Sans MT"/>
              </a:rPr>
              <a:t> </a:t>
            </a:r>
            <a:r>
              <a:rPr sz="2000" dirty="0">
                <a:latin typeface="Gill Sans MT"/>
                <a:cs typeface="Gill Sans MT"/>
              </a:rPr>
              <a:t>a</a:t>
            </a:r>
            <a:r>
              <a:rPr sz="2000" spc="-20" dirty="0">
                <a:latin typeface="Gill Sans MT"/>
                <a:cs typeface="Gill Sans MT"/>
              </a:rPr>
              <a:t> </a:t>
            </a:r>
            <a:r>
              <a:rPr sz="2000" dirty="0">
                <a:latin typeface="Gill Sans MT"/>
                <a:cs typeface="Gill Sans MT"/>
              </a:rPr>
              <a:t>matter</a:t>
            </a:r>
            <a:r>
              <a:rPr sz="2000" spc="-55" dirty="0">
                <a:latin typeface="Gill Sans MT"/>
                <a:cs typeface="Gill Sans MT"/>
              </a:rPr>
              <a:t> </a:t>
            </a:r>
            <a:r>
              <a:rPr sz="2000" dirty="0">
                <a:latin typeface="Gill Sans MT"/>
                <a:cs typeface="Gill Sans MT"/>
              </a:rPr>
              <a:t>is</a:t>
            </a:r>
            <a:r>
              <a:rPr sz="2000" spc="-10" dirty="0">
                <a:latin typeface="Gill Sans MT"/>
                <a:cs typeface="Gill Sans MT"/>
              </a:rPr>
              <a:t> truly </a:t>
            </a:r>
            <a:r>
              <a:rPr sz="2000" dirty="0">
                <a:latin typeface="Gill Sans MT"/>
                <a:cs typeface="Gill Sans MT"/>
              </a:rPr>
              <a:t>unforeseen</a:t>
            </a:r>
            <a:r>
              <a:rPr sz="2000" spc="-65" dirty="0">
                <a:latin typeface="Gill Sans MT"/>
                <a:cs typeface="Gill Sans MT"/>
              </a:rPr>
              <a:t> </a:t>
            </a:r>
            <a:r>
              <a:rPr sz="2000" dirty="0">
                <a:latin typeface="Gill Sans MT"/>
                <a:cs typeface="Gill Sans MT"/>
              </a:rPr>
              <a:t>and</a:t>
            </a:r>
            <a:r>
              <a:rPr sz="2000" spc="-55" dirty="0">
                <a:latin typeface="Gill Sans MT"/>
                <a:cs typeface="Gill Sans MT"/>
              </a:rPr>
              <a:t> </a:t>
            </a:r>
            <a:r>
              <a:rPr sz="2000" dirty="0">
                <a:latin typeface="Gill Sans MT"/>
                <a:cs typeface="Gill Sans MT"/>
              </a:rPr>
              <a:t>circumstances</a:t>
            </a:r>
            <a:r>
              <a:rPr sz="2000" spc="-85" dirty="0">
                <a:latin typeface="Gill Sans MT"/>
                <a:cs typeface="Gill Sans MT"/>
              </a:rPr>
              <a:t> </a:t>
            </a:r>
            <a:r>
              <a:rPr sz="2000" dirty="0">
                <a:latin typeface="Gill Sans MT"/>
                <a:cs typeface="Gill Sans MT"/>
              </a:rPr>
              <a:t>dictate</a:t>
            </a:r>
            <a:r>
              <a:rPr sz="2000" spc="-70" dirty="0">
                <a:latin typeface="Gill Sans MT"/>
                <a:cs typeface="Gill Sans MT"/>
              </a:rPr>
              <a:t> </a:t>
            </a:r>
            <a:r>
              <a:rPr sz="2000" spc="-20" dirty="0">
                <a:latin typeface="Gill Sans MT"/>
                <a:cs typeface="Gill Sans MT"/>
              </a:rPr>
              <a:t>that </a:t>
            </a:r>
            <a:r>
              <a:rPr sz="2000" dirty="0">
                <a:latin typeface="Gill Sans MT"/>
                <a:cs typeface="Gill Sans MT"/>
              </a:rPr>
              <a:t>immediate</a:t>
            </a:r>
            <a:r>
              <a:rPr sz="2000" spc="-50" dirty="0">
                <a:latin typeface="Gill Sans MT"/>
                <a:cs typeface="Gill Sans MT"/>
              </a:rPr>
              <a:t> </a:t>
            </a:r>
            <a:r>
              <a:rPr sz="2000" dirty="0">
                <a:latin typeface="Gill Sans MT"/>
                <a:cs typeface="Gill Sans MT"/>
              </a:rPr>
              <a:t>action</a:t>
            </a:r>
            <a:r>
              <a:rPr sz="2000" spc="-40" dirty="0">
                <a:latin typeface="Gill Sans MT"/>
                <a:cs typeface="Gill Sans MT"/>
              </a:rPr>
              <a:t> </a:t>
            </a:r>
            <a:r>
              <a:rPr sz="2000" dirty="0">
                <a:latin typeface="Gill Sans MT"/>
                <a:cs typeface="Gill Sans MT"/>
              </a:rPr>
              <a:t>is</a:t>
            </a:r>
            <a:r>
              <a:rPr sz="2000" spc="-10" dirty="0">
                <a:latin typeface="Gill Sans MT"/>
                <a:cs typeface="Gill Sans MT"/>
              </a:rPr>
              <a:t> required.</a:t>
            </a:r>
            <a:endParaRPr sz="2000">
              <a:latin typeface="Gill Sans MT"/>
              <a:cs typeface="Gill Sans MT"/>
            </a:endParaRPr>
          </a:p>
        </p:txBody>
      </p:sp>
      <p:sp>
        <p:nvSpPr>
          <p:cNvPr id="5" name="object 5"/>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8</a:t>
            </a:r>
            <a:endParaRPr sz="900">
              <a:latin typeface="Gill Sans MT"/>
              <a:cs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1A315F"/>
          </a:solidFill>
        </p:spPr>
        <p:txBody>
          <a:bodyPr vert="horz" wrap="square" lIns="0" tIns="324485" rIns="0" bIns="0" rtlCol="0">
            <a:spAutoFit/>
          </a:bodyPr>
          <a:lstStyle/>
          <a:p>
            <a:pPr marL="1905" algn="ctr">
              <a:lnSpc>
                <a:spcPct val="100000"/>
              </a:lnSpc>
              <a:spcBef>
                <a:spcPts val="2555"/>
              </a:spcBef>
            </a:pPr>
            <a:r>
              <a:rPr sz="3600" dirty="0">
                <a:solidFill>
                  <a:srgbClr val="FFFFFF"/>
                </a:solidFill>
              </a:rPr>
              <a:t>Public </a:t>
            </a:r>
            <a:r>
              <a:rPr sz="3600" spc="-10" dirty="0">
                <a:solidFill>
                  <a:srgbClr val="FFFFFF"/>
                </a:solidFill>
              </a:rPr>
              <a:t>Comment</a:t>
            </a:r>
            <a:endParaRPr sz="3600"/>
          </a:p>
        </p:txBody>
      </p:sp>
      <p:sp>
        <p:nvSpPr>
          <p:cNvPr id="3" name="object 3"/>
          <p:cNvSpPr txBox="1"/>
          <p:nvPr/>
        </p:nvSpPr>
        <p:spPr>
          <a:xfrm>
            <a:off x="659993" y="1977906"/>
            <a:ext cx="7612380" cy="3669593"/>
          </a:xfrm>
          <a:prstGeom prst="rect">
            <a:avLst/>
          </a:prstGeom>
        </p:spPr>
        <p:txBody>
          <a:bodyPr vert="horz" wrap="square" lIns="0" tIns="126364" rIns="0" bIns="0" rtlCol="0">
            <a:spAutoFit/>
          </a:bodyPr>
          <a:lstStyle/>
          <a:p>
            <a:pPr marL="318770" indent="-306070">
              <a:lnSpc>
                <a:spcPct val="100000"/>
              </a:lnSpc>
              <a:spcBef>
                <a:spcPts val="994"/>
              </a:spcBef>
              <a:buClr>
                <a:srgbClr val="4590B8"/>
              </a:buClr>
              <a:buSzPct val="92105"/>
              <a:buFont typeface="Wingdings 2"/>
              <a:buChar char=""/>
              <a:tabLst>
                <a:tab pos="318770" algn="l"/>
              </a:tabLst>
            </a:pPr>
            <a:r>
              <a:rPr sz="1900" dirty="0">
                <a:solidFill>
                  <a:srgbClr val="3C3C3C"/>
                </a:solidFill>
                <a:latin typeface="Gill Sans MT"/>
                <a:cs typeface="Gill Sans MT"/>
              </a:rPr>
              <a:t>Minimum</a:t>
            </a:r>
            <a:r>
              <a:rPr sz="1900" spc="-100" dirty="0">
                <a:solidFill>
                  <a:srgbClr val="3C3C3C"/>
                </a:solidFill>
                <a:latin typeface="Gill Sans MT"/>
                <a:cs typeface="Gill Sans MT"/>
              </a:rPr>
              <a:t> </a:t>
            </a:r>
            <a:r>
              <a:rPr sz="1900" spc="-10" dirty="0">
                <a:solidFill>
                  <a:srgbClr val="3C3C3C"/>
                </a:solidFill>
                <a:latin typeface="Gill Sans MT"/>
                <a:cs typeface="Gill Sans MT"/>
              </a:rPr>
              <a:t>requirement:</a:t>
            </a:r>
            <a:endParaRPr sz="1900" dirty="0">
              <a:latin typeface="Gill Sans MT"/>
              <a:cs typeface="Gill Sans MT"/>
            </a:endParaRPr>
          </a:p>
          <a:p>
            <a:pPr marL="641985" marR="5080" lvl="1" indent="-305435">
              <a:lnSpc>
                <a:spcPts val="1839"/>
              </a:lnSpc>
              <a:spcBef>
                <a:spcPts val="1040"/>
              </a:spcBef>
              <a:buClr>
                <a:srgbClr val="4590B8"/>
              </a:buClr>
              <a:buSzPct val="91176"/>
              <a:buFont typeface="Wingdings 2"/>
              <a:buChar char=""/>
              <a:tabLst>
                <a:tab pos="641985" algn="l"/>
              </a:tabLst>
            </a:pPr>
            <a:r>
              <a:rPr sz="1700" spc="-100" dirty="0">
                <a:latin typeface="Gill Sans MT"/>
                <a:cs typeface="Gill Sans MT"/>
              </a:rPr>
              <a:t>Two</a:t>
            </a:r>
            <a:r>
              <a:rPr sz="1700" spc="-15" dirty="0">
                <a:latin typeface="Gill Sans MT"/>
                <a:cs typeface="Gill Sans MT"/>
              </a:rPr>
              <a:t> </a:t>
            </a:r>
            <a:r>
              <a:rPr sz="1700" spc="-10" dirty="0">
                <a:latin typeface="Gill Sans MT"/>
                <a:cs typeface="Gill Sans MT"/>
              </a:rPr>
              <a:t>options—</a:t>
            </a:r>
            <a:r>
              <a:rPr sz="1700" dirty="0">
                <a:latin typeface="Gill Sans MT"/>
                <a:cs typeface="Gill Sans MT"/>
              </a:rPr>
              <a:t>general</a:t>
            </a:r>
            <a:r>
              <a:rPr sz="1700" spc="-35" dirty="0">
                <a:latin typeface="Gill Sans MT"/>
                <a:cs typeface="Gill Sans MT"/>
              </a:rPr>
              <a:t> </a:t>
            </a:r>
            <a:r>
              <a:rPr sz="1700" dirty="0">
                <a:latin typeface="Gill Sans MT"/>
                <a:cs typeface="Gill Sans MT"/>
              </a:rPr>
              <a:t>or</a:t>
            </a:r>
            <a:r>
              <a:rPr sz="1700" spc="-10" dirty="0">
                <a:latin typeface="Gill Sans MT"/>
                <a:cs typeface="Gill Sans MT"/>
              </a:rPr>
              <a:t> </a:t>
            </a:r>
            <a:r>
              <a:rPr sz="1700" dirty="0">
                <a:latin typeface="Gill Sans MT"/>
                <a:cs typeface="Gill Sans MT"/>
              </a:rPr>
              <a:t>limited</a:t>
            </a:r>
            <a:r>
              <a:rPr sz="1700" spc="-10" dirty="0">
                <a:latin typeface="Gill Sans MT"/>
                <a:cs typeface="Gill Sans MT"/>
              </a:rPr>
              <a:t> </a:t>
            </a:r>
            <a:r>
              <a:rPr sz="1700" dirty="0">
                <a:latin typeface="Gill Sans MT"/>
                <a:cs typeface="Gill Sans MT"/>
              </a:rPr>
              <a:t>to</a:t>
            </a:r>
            <a:r>
              <a:rPr sz="1700" spc="-10" dirty="0">
                <a:latin typeface="Gill Sans MT"/>
                <a:cs typeface="Gill Sans MT"/>
              </a:rPr>
              <a:t> </a:t>
            </a:r>
            <a:r>
              <a:rPr sz="1700" dirty="0">
                <a:latin typeface="Gill Sans MT"/>
                <a:cs typeface="Gill Sans MT"/>
              </a:rPr>
              <a:t>agenda</a:t>
            </a:r>
            <a:r>
              <a:rPr sz="1700" spc="-25" dirty="0">
                <a:latin typeface="Gill Sans MT"/>
                <a:cs typeface="Gill Sans MT"/>
              </a:rPr>
              <a:t> </a:t>
            </a:r>
            <a:r>
              <a:rPr sz="1700" dirty="0">
                <a:latin typeface="Gill Sans MT"/>
                <a:cs typeface="Gill Sans MT"/>
              </a:rPr>
              <a:t>items</a:t>
            </a:r>
            <a:r>
              <a:rPr sz="1700" spc="-5" dirty="0">
                <a:latin typeface="Gill Sans MT"/>
                <a:cs typeface="Gill Sans MT"/>
              </a:rPr>
              <a:t> </a:t>
            </a:r>
            <a:r>
              <a:rPr sz="1700" dirty="0">
                <a:latin typeface="Gill Sans MT"/>
                <a:cs typeface="Gill Sans MT"/>
              </a:rPr>
              <a:t>prior</a:t>
            </a:r>
            <a:r>
              <a:rPr sz="1700" spc="-10" dirty="0">
                <a:latin typeface="Gill Sans MT"/>
                <a:cs typeface="Gill Sans MT"/>
              </a:rPr>
              <a:t> </a:t>
            </a:r>
            <a:r>
              <a:rPr sz="1700" dirty="0">
                <a:latin typeface="Gill Sans MT"/>
                <a:cs typeface="Gill Sans MT"/>
              </a:rPr>
              <a:t>to</a:t>
            </a:r>
            <a:r>
              <a:rPr sz="1700" spc="-10" dirty="0">
                <a:latin typeface="Gill Sans MT"/>
                <a:cs typeface="Gill Sans MT"/>
              </a:rPr>
              <a:t> </a:t>
            </a:r>
            <a:r>
              <a:rPr sz="1700" dirty="0">
                <a:latin typeface="Gill Sans MT"/>
                <a:cs typeface="Gill Sans MT"/>
              </a:rPr>
              <a:t>any</a:t>
            </a:r>
            <a:r>
              <a:rPr sz="1700" spc="-15" dirty="0">
                <a:latin typeface="Gill Sans MT"/>
                <a:cs typeface="Gill Sans MT"/>
              </a:rPr>
              <a:t> </a:t>
            </a:r>
            <a:r>
              <a:rPr sz="1700" dirty="0">
                <a:latin typeface="Gill Sans MT"/>
                <a:cs typeface="Gill Sans MT"/>
              </a:rPr>
              <a:t>action item </a:t>
            </a:r>
            <a:r>
              <a:rPr sz="1700" i="1" dirty="0">
                <a:latin typeface="Gill Sans MT"/>
                <a:cs typeface="Gill Sans MT"/>
              </a:rPr>
              <a:t>or </a:t>
            </a:r>
            <a:r>
              <a:rPr sz="1700" spc="-25" dirty="0">
                <a:latin typeface="Gill Sans MT"/>
                <a:cs typeface="Gill Sans MT"/>
              </a:rPr>
              <a:t>on </a:t>
            </a:r>
            <a:r>
              <a:rPr sz="1700" dirty="0">
                <a:latin typeface="Gill Sans MT"/>
                <a:cs typeface="Gill Sans MT"/>
              </a:rPr>
              <a:t>each</a:t>
            </a:r>
            <a:r>
              <a:rPr sz="1700" spc="5" dirty="0">
                <a:latin typeface="Gill Sans MT"/>
                <a:cs typeface="Gill Sans MT"/>
              </a:rPr>
              <a:t> </a:t>
            </a:r>
            <a:r>
              <a:rPr sz="1700" dirty="0">
                <a:latin typeface="Gill Sans MT"/>
                <a:cs typeface="Gill Sans MT"/>
              </a:rPr>
              <a:t>action</a:t>
            </a:r>
            <a:r>
              <a:rPr sz="1700" spc="10" dirty="0">
                <a:latin typeface="Gill Sans MT"/>
                <a:cs typeface="Gill Sans MT"/>
              </a:rPr>
              <a:t> </a:t>
            </a:r>
            <a:r>
              <a:rPr sz="1700" dirty="0">
                <a:latin typeface="Gill Sans MT"/>
                <a:cs typeface="Gill Sans MT"/>
              </a:rPr>
              <a:t>item</a:t>
            </a:r>
            <a:r>
              <a:rPr sz="1700" spc="-10" dirty="0">
                <a:latin typeface="Gill Sans MT"/>
                <a:cs typeface="Gill Sans MT"/>
              </a:rPr>
              <a:t> </a:t>
            </a:r>
            <a:r>
              <a:rPr sz="1700" dirty="0">
                <a:latin typeface="Gill Sans MT"/>
                <a:cs typeface="Gill Sans MT"/>
              </a:rPr>
              <a:t>after</a:t>
            </a:r>
            <a:r>
              <a:rPr sz="1700" spc="-5" dirty="0">
                <a:latin typeface="Gill Sans MT"/>
                <a:cs typeface="Gill Sans MT"/>
              </a:rPr>
              <a:t> </a:t>
            </a:r>
            <a:r>
              <a:rPr sz="1700" spc="-10" dirty="0">
                <a:latin typeface="Gill Sans MT"/>
                <a:cs typeface="Gill Sans MT"/>
              </a:rPr>
              <a:t>discussion,</a:t>
            </a:r>
            <a:r>
              <a:rPr sz="1700" spc="-190" dirty="0">
                <a:latin typeface="Gill Sans MT"/>
                <a:cs typeface="Gill Sans MT"/>
              </a:rPr>
              <a:t> </a:t>
            </a:r>
            <a:r>
              <a:rPr sz="1700" dirty="0">
                <a:latin typeface="Gill Sans MT"/>
                <a:cs typeface="Gill Sans MT"/>
              </a:rPr>
              <a:t>but prior</a:t>
            </a:r>
            <a:r>
              <a:rPr sz="1700" spc="5" dirty="0">
                <a:latin typeface="Gill Sans MT"/>
                <a:cs typeface="Gill Sans MT"/>
              </a:rPr>
              <a:t> </a:t>
            </a:r>
            <a:r>
              <a:rPr sz="1700" dirty="0">
                <a:latin typeface="Gill Sans MT"/>
                <a:cs typeface="Gill Sans MT"/>
              </a:rPr>
              <a:t>to</a:t>
            </a:r>
            <a:r>
              <a:rPr sz="1700" spc="5" dirty="0">
                <a:latin typeface="Gill Sans MT"/>
                <a:cs typeface="Gill Sans MT"/>
              </a:rPr>
              <a:t> </a:t>
            </a:r>
            <a:r>
              <a:rPr sz="1700" spc="-20" dirty="0">
                <a:latin typeface="Gill Sans MT"/>
                <a:cs typeface="Gill Sans MT"/>
              </a:rPr>
              <a:t>vote</a:t>
            </a:r>
            <a:endParaRPr sz="1700" dirty="0">
              <a:latin typeface="Gill Sans MT"/>
              <a:cs typeface="Gill Sans MT"/>
            </a:endParaRPr>
          </a:p>
          <a:p>
            <a:pPr marL="641985" lvl="1" indent="-304800">
              <a:lnSpc>
                <a:spcPct val="100000"/>
              </a:lnSpc>
              <a:spcBef>
                <a:spcPts val="775"/>
              </a:spcBef>
              <a:buClr>
                <a:srgbClr val="4590B8"/>
              </a:buClr>
              <a:buSzPct val="91176"/>
              <a:buFont typeface="Wingdings 2"/>
              <a:buChar char=""/>
              <a:tabLst>
                <a:tab pos="641985" algn="l"/>
              </a:tabLst>
            </a:pPr>
            <a:r>
              <a:rPr sz="1700" dirty="0">
                <a:latin typeface="Gill Sans MT"/>
                <a:cs typeface="Gill Sans MT"/>
              </a:rPr>
              <a:t>General</a:t>
            </a:r>
            <a:r>
              <a:rPr sz="1700" spc="-30" dirty="0">
                <a:latin typeface="Gill Sans MT"/>
                <a:cs typeface="Gill Sans MT"/>
              </a:rPr>
              <a:t> </a:t>
            </a:r>
            <a:r>
              <a:rPr sz="1700" dirty="0">
                <a:latin typeface="Gill Sans MT"/>
                <a:cs typeface="Gill Sans MT"/>
              </a:rPr>
              <a:t>public</a:t>
            </a:r>
            <a:r>
              <a:rPr sz="1700" spc="-20" dirty="0">
                <a:latin typeface="Gill Sans MT"/>
                <a:cs typeface="Gill Sans MT"/>
              </a:rPr>
              <a:t> </a:t>
            </a:r>
            <a:r>
              <a:rPr sz="1700" dirty="0">
                <a:latin typeface="Gill Sans MT"/>
                <a:cs typeface="Gill Sans MT"/>
              </a:rPr>
              <a:t>comment</a:t>
            </a:r>
            <a:r>
              <a:rPr sz="1700" spc="-15" dirty="0">
                <a:latin typeface="Gill Sans MT"/>
                <a:cs typeface="Gill Sans MT"/>
              </a:rPr>
              <a:t> </a:t>
            </a:r>
            <a:r>
              <a:rPr sz="1700" dirty="0">
                <a:latin typeface="Gill Sans MT"/>
                <a:cs typeface="Gill Sans MT"/>
              </a:rPr>
              <a:t>period</a:t>
            </a:r>
            <a:r>
              <a:rPr sz="1700" spc="-20" dirty="0">
                <a:latin typeface="Gill Sans MT"/>
                <a:cs typeface="Gill Sans MT"/>
              </a:rPr>
              <a:t> </a:t>
            </a:r>
            <a:r>
              <a:rPr sz="1700" dirty="0">
                <a:latin typeface="Gill Sans MT"/>
                <a:cs typeface="Gill Sans MT"/>
              </a:rPr>
              <a:t>at</a:t>
            </a:r>
            <a:r>
              <a:rPr sz="1700" spc="-30" dirty="0">
                <a:latin typeface="Gill Sans MT"/>
                <a:cs typeface="Gill Sans MT"/>
              </a:rPr>
              <a:t> </a:t>
            </a:r>
            <a:r>
              <a:rPr sz="1700" dirty="0">
                <a:latin typeface="Gill Sans MT"/>
                <a:cs typeface="Gill Sans MT"/>
              </a:rPr>
              <a:t>some</a:t>
            </a:r>
            <a:r>
              <a:rPr sz="1700" spc="-20" dirty="0">
                <a:latin typeface="Gill Sans MT"/>
                <a:cs typeface="Gill Sans MT"/>
              </a:rPr>
              <a:t> </a:t>
            </a:r>
            <a:r>
              <a:rPr sz="1700" dirty="0">
                <a:latin typeface="Gill Sans MT"/>
                <a:cs typeface="Gill Sans MT"/>
              </a:rPr>
              <a:t>time</a:t>
            </a:r>
            <a:r>
              <a:rPr sz="1700" spc="-15" dirty="0">
                <a:latin typeface="Gill Sans MT"/>
                <a:cs typeface="Gill Sans MT"/>
              </a:rPr>
              <a:t> </a:t>
            </a:r>
            <a:r>
              <a:rPr sz="1700" dirty="0">
                <a:latin typeface="Gill Sans MT"/>
                <a:cs typeface="Gill Sans MT"/>
              </a:rPr>
              <a:t>prior</a:t>
            </a:r>
            <a:r>
              <a:rPr sz="1700" spc="-20" dirty="0">
                <a:latin typeface="Gill Sans MT"/>
                <a:cs typeface="Gill Sans MT"/>
              </a:rPr>
              <a:t> </a:t>
            </a:r>
            <a:r>
              <a:rPr sz="1700" dirty="0">
                <a:latin typeface="Gill Sans MT"/>
                <a:cs typeface="Gill Sans MT"/>
              </a:rPr>
              <a:t>to</a:t>
            </a:r>
            <a:r>
              <a:rPr sz="1700" spc="-15" dirty="0">
                <a:latin typeface="Gill Sans MT"/>
                <a:cs typeface="Gill Sans MT"/>
              </a:rPr>
              <a:t> </a:t>
            </a:r>
            <a:r>
              <a:rPr sz="1700" spc="-10" dirty="0">
                <a:latin typeface="Gill Sans MT"/>
                <a:cs typeface="Gill Sans MT"/>
              </a:rPr>
              <a:t>adjournment</a:t>
            </a:r>
            <a:endParaRPr sz="1700" dirty="0">
              <a:latin typeface="Gill Sans MT"/>
              <a:cs typeface="Gill Sans MT"/>
            </a:endParaRPr>
          </a:p>
          <a:p>
            <a:pPr marL="318770" marR="20955" indent="-306705">
              <a:lnSpc>
                <a:spcPts val="2050"/>
              </a:lnSpc>
              <a:spcBef>
                <a:spcPts val="1080"/>
              </a:spcBef>
              <a:buClr>
                <a:srgbClr val="4590B8"/>
              </a:buClr>
              <a:buSzPct val="92105"/>
              <a:buFont typeface="Wingdings 2"/>
              <a:buChar char=""/>
              <a:tabLst>
                <a:tab pos="318770" algn="l"/>
              </a:tabLst>
            </a:pPr>
            <a:r>
              <a:rPr sz="1900" dirty="0">
                <a:solidFill>
                  <a:srgbClr val="3C3C3C"/>
                </a:solidFill>
                <a:latin typeface="Gill Sans MT"/>
                <a:cs typeface="Gill Sans MT"/>
              </a:rPr>
              <a:t>Restrictions</a:t>
            </a:r>
            <a:r>
              <a:rPr sz="1900" spc="-105" dirty="0">
                <a:solidFill>
                  <a:srgbClr val="3C3C3C"/>
                </a:solidFill>
                <a:latin typeface="Gill Sans MT"/>
                <a:cs typeface="Gill Sans MT"/>
              </a:rPr>
              <a:t> </a:t>
            </a:r>
            <a:r>
              <a:rPr sz="1900" dirty="0">
                <a:solidFill>
                  <a:srgbClr val="3C3C3C"/>
                </a:solidFill>
                <a:latin typeface="Gill Sans MT"/>
                <a:cs typeface="Gill Sans MT"/>
              </a:rPr>
              <a:t>must</a:t>
            </a:r>
            <a:r>
              <a:rPr sz="1900" spc="-40" dirty="0">
                <a:solidFill>
                  <a:srgbClr val="3C3C3C"/>
                </a:solidFill>
                <a:latin typeface="Gill Sans MT"/>
                <a:cs typeface="Gill Sans MT"/>
              </a:rPr>
              <a:t> </a:t>
            </a:r>
            <a:r>
              <a:rPr sz="1900" dirty="0">
                <a:solidFill>
                  <a:srgbClr val="3C3C3C"/>
                </a:solidFill>
                <a:latin typeface="Gill Sans MT"/>
                <a:cs typeface="Gill Sans MT"/>
              </a:rPr>
              <a:t>be</a:t>
            </a:r>
            <a:r>
              <a:rPr sz="1900" spc="-45" dirty="0">
                <a:solidFill>
                  <a:srgbClr val="3C3C3C"/>
                </a:solidFill>
                <a:latin typeface="Gill Sans MT"/>
                <a:cs typeface="Gill Sans MT"/>
              </a:rPr>
              <a:t> </a:t>
            </a:r>
            <a:r>
              <a:rPr sz="1900" dirty="0">
                <a:solidFill>
                  <a:srgbClr val="3C3C3C"/>
                </a:solidFill>
                <a:latin typeface="Gill Sans MT"/>
                <a:cs typeface="Gill Sans MT"/>
              </a:rPr>
              <a:t>reasonable</a:t>
            </a:r>
            <a:r>
              <a:rPr sz="1900" spc="-35" dirty="0">
                <a:solidFill>
                  <a:srgbClr val="3C3C3C"/>
                </a:solidFill>
                <a:latin typeface="Gill Sans MT"/>
                <a:cs typeface="Gill Sans MT"/>
              </a:rPr>
              <a:t> </a:t>
            </a:r>
            <a:r>
              <a:rPr sz="1900" dirty="0">
                <a:solidFill>
                  <a:srgbClr val="3C3C3C"/>
                </a:solidFill>
                <a:latin typeface="Gill Sans MT"/>
                <a:cs typeface="Gill Sans MT"/>
              </a:rPr>
              <a:t>time,</a:t>
            </a:r>
            <a:r>
              <a:rPr sz="1900" spc="-204" dirty="0">
                <a:solidFill>
                  <a:srgbClr val="3C3C3C"/>
                </a:solidFill>
                <a:latin typeface="Gill Sans MT"/>
                <a:cs typeface="Gill Sans MT"/>
              </a:rPr>
              <a:t> </a:t>
            </a:r>
            <a:r>
              <a:rPr sz="1900" spc="-10" dirty="0">
                <a:solidFill>
                  <a:srgbClr val="3C3C3C"/>
                </a:solidFill>
                <a:latin typeface="Gill Sans MT"/>
                <a:cs typeface="Gill Sans MT"/>
              </a:rPr>
              <a:t>place,</a:t>
            </a:r>
            <a:r>
              <a:rPr sz="1900" spc="-180" dirty="0">
                <a:solidFill>
                  <a:srgbClr val="3C3C3C"/>
                </a:solidFill>
                <a:latin typeface="Gill Sans MT"/>
                <a:cs typeface="Gill Sans MT"/>
              </a:rPr>
              <a:t> </a:t>
            </a:r>
            <a:r>
              <a:rPr sz="1900" dirty="0">
                <a:solidFill>
                  <a:srgbClr val="3C3C3C"/>
                </a:solidFill>
                <a:latin typeface="Gill Sans MT"/>
                <a:cs typeface="Gill Sans MT"/>
              </a:rPr>
              <a:t>and</a:t>
            </a:r>
            <a:r>
              <a:rPr sz="1900" spc="-45" dirty="0">
                <a:solidFill>
                  <a:srgbClr val="3C3C3C"/>
                </a:solidFill>
                <a:latin typeface="Gill Sans MT"/>
                <a:cs typeface="Gill Sans MT"/>
              </a:rPr>
              <a:t> </a:t>
            </a:r>
            <a:r>
              <a:rPr sz="1900" dirty="0">
                <a:solidFill>
                  <a:srgbClr val="3C3C3C"/>
                </a:solidFill>
                <a:latin typeface="Gill Sans MT"/>
                <a:cs typeface="Gill Sans MT"/>
              </a:rPr>
              <a:t>manner</a:t>
            </a:r>
            <a:r>
              <a:rPr sz="1900" spc="-40" dirty="0">
                <a:solidFill>
                  <a:srgbClr val="3C3C3C"/>
                </a:solidFill>
                <a:latin typeface="Gill Sans MT"/>
                <a:cs typeface="Gill Sans MT"/>
              </a:rPr>
              <a:t> </a:t>
            </a:r>
            <a:r>
              <a:rPr sz="1900" dirty="0">
                <a:solidFill>
                  <a:srgbClr val="3C3C3C"/>
                </a:solidFill>
                <a:latin typeface="Gill Sans MT"/>
                <a:cs typeface="Gill Sans MT"/>
              </a:rPr>
              <a:t>restrictions.</a:t>
            </a:r>
            <a:r>
              <a:rPr sz="1900" spc="240" dirty="0">
                <a:solidFill>
                  <a:srgbClr val="3C3C3C"/>
                </a:solidFill>
                <a:latin typeface="Gill Sans MT"/>
                <a:cs typeface="Gill Sans MT"/>
              </a:rPr>
              <a:t> </a:t>
            </a:r>
            <a:r>
              <a:rPr sz="1900" spc="-25" dirty="0">
                <a:solidFill>
                  <a:srgbClr val="3C3C3C"/>
                </a:solidFill>
                <a:latin typeface="Gill Sans MT"/>
                <a:cs typeface="Gill Sans MT"/>
              </a:rPr>
              <a:t>NRS </a:t>
            </a:r>
            <a:r>
              <a:rPr sz="1900" spc="-10" dirty="0">
                <a:solidFill>
                  <a:srgbClr val="3C3C3C"/>
                </a:solidFill>
                <a:latin typeface="Gill Sans MT"/>
                <a:cs typeface="Gill Sans MT"/>
              </a:rPr>
              <a:t>241.020(3)(d)(3)</a:t>
            </a:r>
            <a:endParaRPr sz="1900" dirty="0">
              <a:latin typeface="Gill Sans MT"/>
              <a:cs typeface="Gill Sans MT"/>
            </a:endParaRPr>
          </a:p>
          <a:p>
            <a:pPr marL="318770" indent="-306070">
              <a:lnSpc>
                <a:spcPts val="2165"/>
              </a:lnSpc>
              <a:spcBef>
                <a:spcPts val="800"/>
              </a:spcBef>
              <a:buClr>
                <a:srgbClr val="4590B8"/>
              </a:buClr>
              <a:buSzPct val="92105"/>
              <a:buFont typeface="Wingdings 2"/>
              <a:buChar char=""/>
              <a:tabLst>
                <a:tab pos="318770" algn="l"/>
              </a:tabLst>
            </a:pPr>
            <a:r>
              <a:rPr sz="1900" dirty="0">
                <a:solidFill>
                  <a:srgbClr val="3C3C3C"/>
                </a:solidFill>
                <a:latin typeface="Gill Sans MT"/>
                <a:cs typeface="Gill Sans MT"/>
              </a:rPr>
              <a:t>The</a:t>
            </a:r>
            <a:r>
              <a:rPr sz="1900" spc="-60" dirty="0">
                <a:solidFill>
                  <a:srgbClr val="3C3C3C"/>
                </a:solidFill>
                <a:latin typeface="Gill Sans MT"/>
                <a:cs typeface="Gill Sans MT"/>
              </a:rPr>
              <a:t> </a:t>
            </a:r>
            <a:r>
              <a:rPr sz="1900" dirty="0">
                <a:solidFill>
                  <a:srgbClr val="3C3C3C"/>
                </a:solidFill>
                <a:latin typeface="Gill Sans MT"/>
                <a:cs typeface="Gill Sans MT"/>
              </a:rPr>
              <a:t>OML</a:t>
            </a:r>
            <a:r>
              <a:rPr sz="1900" spc="-30" dirty="0">
                <a:solidFill>
                  <a:srgbClr val="3C3C3C"/>
                </a:solidFill>
                <a:latin typeface="Gill Sans MT"/>
                <a:cs typeface="Gill Sans MT"/>
              </a:rPr>
              <a:t> </a:t>
            </a:r>
            <a:r>
              <a:rPr sz="1900" dirty="0">
                <a:solidFill>
                  <a:srgbClr val="3C3C3C"/>
                </a:solidFill>
                <a:latin typeface="Gill Sans MT"/>
                <a:cs typeface="Gill Sans MT"/>
              </a:rPr>
              <a:t>does</a:t>
            </a:r>
            <a:r>
              <a:rPr sz="1900" spc="-50" dirty="0">
                <a:solidFill>
                  <a:srgbClr val="3C3C3C"/>
                </a:solidFill>
                <a:latin typeface="Gill Sans MT"/>
                <a:cs typeface="Gill Sans MT"/>
              </a:rPr>
              <a:t> </a:t>
            </a:r>
            <a:r>
              <a:rPr sz="1900" spc="-10" dirty="0">
                <a:solidFill>
                  <a:srgbClr val="3C3C3C"/>
                </a:solidFill>
                <a:latin typeface="Gill Sans MT"/>
                <a:cs typeface="Gill Sans MT"/>
              </a:rPr>
              <a:t>not</a:t>
            </a:r>
            <a:r>
              <a:rPr sz="1900" spc="-195" dirty="0">
                <a:solidFill>
                  <a:srgbClr val="3C3C3C"/>
                </a:solidFill>
                <a:latin typeface="Gill Sans MT"/>
                <a:cs typeface="Gill Sans MT"/>
              </a:rPr>
              <a:t> </a:t>
            </a:r>
            <a:r>
              <a:rPr sz="1900" spc="-10" dirty="0">
                <a:solidFill>
                  <a:srgbClr val="3C3C3C"/>
                </a:solidFill>
                <a:latin typeface="Gill Sans MT"/>
                <a:cs typeface="Gill Sans MT"/>
              </a:rPr>
              <a:t>“[p]revent</a:t>
            </a:r>
            <a:r>
              <a:rPr sz="1900" spc="-25" dirty="0">
                <a:solidFill>
                  <a:srgbClr val="3C3C3C"/>
                </a:solidFill>
                <a:latin typeface="Gill Sans MT"/>
                <a:cs typeface="Gill Sans MT"/>
              </a:rPr>
              <a:t> </a:t>
            </a:r>
            <a:r>
              <a:rPr sz="1900" dirty="0">
                <a:solidFill>
                  <a:srgbClr val="3C3C3C"/>
                </a:solidFill>
                <a:latin typeface="Gill Sans MT"/>
                <a:cs typeface="Gill Sans MT"/>
              </a:rPr>
              <a:t>the</a:t>
            </a:r>
            <a:r>
              <a:rPr sz="1900" spc="-50" dirty="0">
                <a:solidFill>
                  <a:srgbClr val="3C3C3C"/>
                </a:solidFill>
                <a:latin typeface="Gill Sans MT"/>
                <a:cs typeface="Gill Sans MT"/>
              </a:rPr>
              <a:t> </a:t>
            </a:r>
            <a:r>
              <a:rPr sz="1900" dirty="0">
                <a:solidFill>
                  <a:srgbClr val="3C3C3C"/>
                </a:solidFill>
                <a:latin typeface="Gill Sans MT"/>
                <a:cs typeface="Gill Sans MT"/>
              </a:rPr>
              <a:t>removal</a:t>
            </a:r>
            <a:r>
              <a:rPr sz="1900" spc="-30" dirty="0">
                <a:solidFill>
                  <a:srgbClr val="3C3C3C"/>
                </a:solidFill>
                <a:latin typeface="Gill Sans MT"/>
                <a:cs typeface="Gill Sans MT"/>
              </a:rPr>
              <a:t> </a:t>
            </a:r>
            <a:r>
              <a:rPr sz="1900" dirty="0">
                <a:solidFill>
                  <a:srgbClr val="3C3C3C"/>
                </a:solidFill>
                <a:latin typeface="Gill Sans MT"/>
                <a:cs typeface="Gill Sans MT"/>
              </a:rPr>
              <a:t>of</a:t>
            </a:r>
            <a:r>
              <a:rPr sz="1900" spc="-50" dirty="0">
                <a:solidFill>
                  <a:srgbClr val="3C3C3C"/>
                </a:solidFill>
                <a:latin typeface="Gill Sans MT"/>
                <a:cs typeface="Gill Sans MT"/>
              </a:rPr>
              <a:t> </a:t>
            </a:r>
            <a:r>
              <a:rPr sz="1900" dirty="0">
                <a:solidFill>
                  <a:srgbClr val="3C3C3C"/>
                </a:solidFill>
                <a:latin typeface="Gill Sans MT"/>
                <a:cs typeface="Gill Sans MT"/>
              </a:rPr>
              <a:t>any</a:t>
            </a:r>
            <a:r>
              <a:rPr sz="1900" spc="-35" dirty="0">
                <a:solidFill>
                  <a:srgbClr val="3C3C3C"/>
                </a:solidFill>
                <a:latin typeface="Gill Sans MT"/>
                <a:cs typeface="Gill Sans MT"/>
              </a:rPr>
              <a:t> </a:t>
            </a:r>
            <a:r>
              <a:rPr sz="1900" dirty="0">
                <a:solidFill>
                  <a:srgbClr val="3C3C3C"/>
                </a:solidFill>
                <a:latin typeface="Gill Sans MT"/>
                <a:cs typeface="Gill Sans MT"/>
              </a:rPr>
              <a:t>person</a:t>
            </a:r>
            <a:r>
              <a:rPr sz="1900" spc="-45" dirty="0">
                <a:solidFill>
                  <a:srgbClr val="3C3C3C"/>
                </a:solidFill>
                <a:latin typeface="Gill Sans MT"/>
                <a:cs typeface="Gill Sans MT"/>
              </a:rPr>
              <a:t> </a:t>
            </a:r>
            <a:r>
              <a:rPr sz="1900" dirty="0">
                <a:solidFill>
                  <a:srgbClr val="3C3C3C"/>
                </a:solidFill>
                <a:latin typeface="Gill Sans MT"/>
                <a:cs typeface="Gill Sans MT"/>
              </a:rPr>
              <a:t>who</a:t>
            </a:r>
            <a:r>
              <a:rPr sz="1900" spc="-55" dirty="0">
                <a:solidFill>
                  <a:srgbClr val="3C3C3C"/>
                </a:solidFill>
                <a:latin typeface="Gill Sans MT"/>
                <a:cs typeface="Gill Sans MT"/>
              </a:rPr>
              <a:t> </a:t>
            </a:r>
            <a:r>
              <a:rPr sz="1900" spc="-10" dirty="0">
                <a:solidFill>
                  <a:srgbClr val="3C3C3C"/>
                </a:solidFill>
                <a:latin typeface="Gill Sans MT"/>
                <a:cs typeface="Gill Sans MT"/>
              </a:rPr>
              <a:t>willfully</a:t>
            </a:r>
            <a:endParaRPr sz="1900" dirty="0">
              <a:latin typeface="Gill Sans MT"/>
              <a:cs typeface="Gill Sans MT"/>
            </a:endParaRPr>
          </a:p>
          <a:p>
            <a:pPr marL="318770">
              <a:lnSpc>
                <a:spcPts val="2055"/>
              </a:lnSpc>
            </a:pPr>
            <a:r>
              <a:rPr sz="1900" dirty="0">
                <a:solidFill>
                  <a:srgbClr val="3C3C3C"/>
                </a:solidFill>
                <a:latin typeface="Gill Sans MT"/>
                <a:cs typeface="Gill Sans MT"/>
              </a:rPr>
              <a:t>disrupts</a:t>
            </a:r>
            <a:r>
              <a:rPr sz="1900" spc="-80" dirty="0">
                <a:solidFill>
                  <a:srgbClr val="3C3C3C"/>
                </a:solidFill>
                <a:latin typeface="Gill Sans MT"/>
                <a:cs typeface="Gill Sans MT"/>
              </a:rPr>
              <a:t> </a:t>
            </a:r>
            <a:r>
              <a:rPr sz="1900" dirty="0">
                <a:solidFill>
                  <a:srgbClr val="3C3C3C"/>
                </a:solidFill>
                <a:latin typeface="Gill Sans MT"/>
                <a:cs typeface="Gill Sans MT"/>
              </a:rPr>
              <a:t>a</a:t>
            </a:r>
            <a:r>
              <a:rPr sz="1900" spc="-25" dirty="0">
                <a:solidFill>
                  <a:srgbClr val="3C3C3C"/>
                </a:solidFill>
                <a:latin typeface="Gill Sans MT"/>
                <a:cs typeface="Gill Sans MT"/>
              </a:rPr>
              <a:t> </a:t>
            </a:r>
            <a:r>
              <a:rPr sz="1900" dirty="0">
                <a:solidFill>
                  <a:srgbClr val="3C3C3C"/>
                </a:solidFill>
                <a:latin typeface="Gill Sans MT"/>
                <a:cs typeface="Gill Sans MT"/>
              </a:rPr>
              <a:t>meeting</a:t>
            </a:r>
            <a:r>
              <a:rPr sz="1900" spc="-40" dirty="0">
                <a:solidFill>
                  <a:srgbClr val="3C3C3C"/>
                </a:solidFill>
                <a:latin typeface="Gill Sans MT"/>
                <a:cs typeface="Gill Sans MT"/>
              </a:rPr>
              <a:t> </a:t>
            </a:r>
            <a:r>
              <a:rPr sz="1900" dirty="0">
                <a:solidFill>
                  <a:srgbClr val="3C3C3C"/>
                </a:solidFill>
                <a:latin typeface="Gill Sans MT"/>
                <a:cs typeface="Gill Sans MT"/>
              </a:rPr>
              <a:t>to</a:t>
            </a:r>
            <a:r>
              <a:rPr sz="1900" spc="-35" dirty="0">
                <a:solidFill>
                  <a:srgbClr val="3C3C3C"/>
                </a:solidFill>
                <a:latin typeface="Gill Sans MT"/>
                <a:cs typeface="Gill Sans MT"/>
              </a:rPr>
              <a:t> </a:t>
            </a:r>
            <a:r>
              <a:rPr sz="1900" dirty="0">
                <a:solidFill>
                  <a:srgbClr val="3C3C3C"/>
                </a:solidFill>
                <a:latin typeface="Gill Sans MT"/>
                <a:cs typeface="Gill Sans MT"/>
              </a:rPr>
              <a:t>the</a:t>
            </a:r>
            <a:r>
              <a:rPr sz="1900" spc="-40" dirty="0">
                <a:solidFill>
                  <a:srgbClr val="3C3C3C"/>
                </a:solidFill>
                <a:latin typeface="Gill Sans MT"/>
                <a:cs typeface="Gill Sans MT"/>
              </a:rPr>
              <a:t> </a:t>
            </a:r>
            <a:r>
              <a:rPr sz="1900" dirty="0">
                <a:solidFill>
                  <a:srgbClr val="3C3C3C"/>
                </a:solidFill>
                <a:latin typeface="Gill Sans MT"/>
                <a:cs typeface="Gill Sans MT"/>
              </a:rPr>
              <a:t>extent</a:t>
            </a:r>
            <a:r>
              <a:rPr sz="1900" spc="-20" dirty="0">
                <a:solidFill>
                  <a:srgbClr val="3C3C3C"/>
                </a:solidFill>
                <a:latin typeface="Gill Sans MT"/>
                <a:cs typeface="Gill Sans MT"/>
              </a:rPr>
              <a:t> </a:t>
            </a:r>
            <a:r>
              <a:rPr sz="1900" dirty="0">
                <a:solidFill>
                  <a:srgbClr val="3C3C3C"/>
                </a:solidFill>
                <a:latin typeface="Gill Sans MT"/>
                <a:cs typeface="Gill Sans MT"/>
              </a:rPr>
              <a:t>that</a:t>
            </a:r>
            <a:r>
              <a:rPr sz="1900" spc="-40" dirty="0">
                <a:solidFill>
                  <a:srgbClr val="3C3C3C"/>
                </a:solidFill>
                <a:latin typeface="Gill Sans MT"/>
                <a:cs typeface="Gill Sans MT"/>
              </a:rPr>
              <a:t> </a:t>
            </a:r>
            <a:r>
              <a:rPr sz="1900" dirty="0">
                <a:solidFill>
                  <a:srgbClr val="3C3C3C"/>
                </a:solidFill>
                <a:latin typeface="Gill Sans MT"/>
                <a:cs typeface="Gill Sans MT"/>
              </a:rPr>
              <a:t>its</a:t>
            </a:r>
            <a:r>
              <a:rPr sz="1900" spc="-40" dirty="0">
                <a:solidFill>
                  <a:srgbClr val="3C3C3C"/>
                </a:solidFill>
                <a:latin typeface="Gill Sans MT"/>
                <a:cs typeface="Gill Sans MT"/>
              </a:rPr>
              <a:t> </a:t>
            </a:r>
            <a:r>
              <a:rPr sz="1900" dirty="0">
                <a:solidFill>
                  <a:srgbClr val="3C3C3C"/>
                </a:solidFill>
                <a:latin typeface="Gill Sans MT"/>
                <a:cs typeface="Gill Sans MT"/>
              </a:rPr>
              <a:t>orderly</a:t>
            </a:r>
            <a:r>
              <a:rPr sz="1900" spc="-45" dirty="0">
                <a:solidFill>
                  <a:srgbClr val="3C3C3C"/>
                </a:solidFill>
                <a:latin typeface="Gill Sans MT"/>
                <a:cs typeface="Gill Sans MT"/>
              </a:rPr>
              <a:t> </a:t>
            </a:r>
            <a:r>
              <a:rPr sz="1900" dirty="0">
                <a:solidFill>
                  <a:srgbClr val="3C3C3C"/>
                </a:solidFill>
                <a:latin typeface="Gill Sans MT"/>
                <a:cs typeface="Gill Sans MT"/>
              </a:rPr>
              <a:t>conduct</a:t>
            </a:r>
            <a:r>
              <a:rPr sz="1900" spc="-25" dirty="0">
                <a:solidFill>
                  <a:srgbClr val="3C3C3C"/>
                </a:solidFill>
                <a:latin typeface="Gill Sans MT"/>
                <a:cs typeface="Gill Sans MT"/>
              </a:rPr>
              <a:t> </a:t>
            </a:r>
            <a:r>
              <a:rPr sz="1900" dirty="0">
                <a:solidFill>
                  <a:srgbClr val="3C3C3C"/>
                </a:solidFill>
                <a:latin typeface="Gill Sans MT"/>
                <a:cs typeface="Gill Sans MT"/>
              </a:rPr>
              <a:t>is</a:t>
            </a:r>
            <a:r>
              <a:rPr sz="1900" spc="-40" dirty="0">
                <a:solidFill>
                  <a:srgbClr val="3C3C3C"/>
                </a:solidFill>
                <a:latin typeface="Gill Sans MT"/>
                <a:cs typeface="Gill Sans MT"/>
              </a:rPr>
              <a:t> </a:t>
            </a:r>
            <a:r>
              <a:rPr sz="1900" spc="-20" dirty="0">
                <a:solidFill>
                  <a:srgbClr val="3C3C3C"/>
                </a:solidFill>
                <a:latin typeface="Gill Sans MT"/>
                <a:cs typeface="Gill Sans MT"/>
              </a:rPr>
              <a:t>made</a:t>
            </a:r>
            <a:endParaRPr sz="1900" dirty="0">
              <a:latin typeface="Gill Sans MT"/>
              <a:cs typeface="Gill Sans MT"/>
            </a:endParaRPr>
          </a:p>
          <a:p>
            <a:pPr marL="318770">
              <a:lnSpc>
                <a:spcPts val="2165"/>
              </a:lnSpc>
            </a:pPr>
            <a:r>
              <a:rPr sz="1900" spc="-10" dirty="0">
                <a:solidFill>
                  <a:srgbClr val="3C3C3C"/>
                </a:solidFill>
                <a:latin typeface="Gill Sans MT"/>
                <a:cs typeface="Gill Sans MT"/>
              </a:rPr>
              <a:t>impractical.”</a:t>
            </a:r>
            <a:endParaRPr sz="1900" dirty="0">
              <a:latin typeface="Gill Sans MT"/>
              <a:cs typeface="Gill Sans MT"/>
            </a:endParaRPr>
          </a:p>
          <a:p>
            <a:pPr marL="318770" marR="546735" indent="-306705">
              <a:lnSpc>
                <a:spcPts val="2050"/>
              </a:lnSpc>
              <a:spcBef>
                <a:spcPts val="1085"/>
              </a:spcBef>
              <a:buClr>
                <a:srgbClr val="4590B8"/>
              </a:buClr>
              <a:buSzPct val="92105"/>
              <a:buFont typeface="Wingdings 2"/>
              <a:buChar char=""/>
              <a:tabLst>
                <a:tab pos="318770" algn="l"/>
              </a:tabLst>
            </a:pPr>
            <a:r>
              <a:rPr sz="1900" dirty="0">
                <a:solidFill>
                  <a:srgbClr val="3C3C3C"/>
                </a:solidFill>
                <a:latin typeface="Gill Sans MT"/>
                <a:cs typeface="Gill Sans MT"/>
              </a:rPr>
              <a:t>New</a:t>
            </a:r>
            <a:r>
              <a:rPr sz="1900" spc="-60" dirty="0">
                <a:solidFill>
                  <a:srgbClr val="3C3C3C"/>
                </a:solidFill>
                <a:latin typeface="Gill Sans MT"/>
                <a:cs typeface="Gill Sans MT"/>
              </a:rPr>
              <a:t> </a:t>
            </a:r>
            <a:r>
              <a:rPr sz="1900" dirty="0">
                <a:solidFill>
                  <a:srgbClr val="3C3C3C"/>
                </a:solidFill>
                <a:latin typeface="Gill Sans MT"/>
                <a:cs typeface="Gill Sans MT"/>
              </a:rPr>
              <a:t>in</a:t>
            </a:r>
            <a:r>
              <a:rPr sz="1900" spc="-40" dirty="0">
                <a:solidFill>
                  <a:srgbClr val="3C3C3C"/>
                </a:solidFill>
                <a:latin typeface="Gill Sans MT"/>
                <a:cs typeface="Gill Sans MT"/>
              </a:rPr>
              <a:t> </a:t>
            </a:r>
            <a:r>
              <a:rPr lang="en-US" sz="1900" spc="-20" dirty="0">
                <a:solidFill>
                  <a:srgbClr val="3C3C3C"/>
                </a:solidFill>
                <a:latin typeface="Gill Sans MT"/>
                <a:cs typeface="Gill Sans MT"/>
              </a:rPr>
              <a:t>2025: remote public comment is only required when there is no physical location available to the public </a:t>
            </a:r>
            <a:endParaRPr sz="1900" dirty="0">
              <a:latin typeface="Gill Sans MT"/>
              <a:cs typeface="Gill Sans MT"/>
            </a:endParaRPr>
          </a:p>
        </p:txBody>
      </p:sp>
      <p:pic>
        <p:nvPicPr>
          <p:cNvPr id="4" name="object 4"/>
          <p:cNvPicPr/>
          <p:nvPr/>
        </p:nvPicPr>
        <p:blipFill>
          <a:blip r:embed="rId2" cstate="print"/>
          <a:stretch>
            <a:fillRect/>
          </a:stretch>
        </p:blipFill>
        <p:spPr>
          <a:xfrm>
            <a:off x="8505443" y="2773618"/>
            <a:ext cx="2857500" cy="2694493"/>
          </a:xfrm>
          <a:prstGeom prst="rect">
            <a:avLst/>
          </a:prstGeom>
        </p:spPr>
      </p:pic>
      <p:sp>
        <p:nvSpPr>
          <p:cNvPr id="5" name="object 5"/>
          <p:cNvSpPr txBox="1"/>
          <p:nvPr/>
        </p:nvSpPr>
        <p:spPr>
          <a:xfrm>
            <a:off x="11449304" y="6054038"/>
            <a:ext cx="8255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590B8"/>
                </a:solidFill>
                <a:latin typeface="Gill Sans MT"/>
                <a:cs typeface="Gill Sans MT"/>
              </a:rPr>
              <a:t>9</a:t>
            </a:r>
            <a:endParaRPr sz="900">
              <a:latin typeface="Gill Sans MT"/>
              <a:cs typeface="Gill Sans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1954</TotalTime>
  <Words>1475</Words>
  <Application>Microsoft Office PowerPoint</Application>
  <PresentationFormat>Widescreen</PresentationFormat>
  <Paragraphs>163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Gill Sans MT</vt:lpstr>
      <vt:lpstr>Times New Roman</vt:lpstr>
      <vt:lpstr>Wingdings 2</vt:lpstr>
      <vt:lpstr>Office Theme</vt:lpstr>
      <vt:lpstr>NEVADA – OPEN MEETING LAW</vt:lpstr>
      <vt:lpstr>PowerPoint Presentation</vt:lpstr>
      <vt:lpstr>What is the Open Meeting Law (OML)?</vt:lpstr>
      <vt:lpstr>When does the OML apply?</vt:lpstr>
      <vt:lpstr>When does the OML apply?</vt:lpstr>
      <vt:lpstr>PowerPoint Presentation</vt:lpstr>
      <vt:lpstr>Meeting Notice and Agenda</vt:lpstr>
      <vt:lpstr>Additional Requirements</vt:lpstr>
      <vt:lpstr>Public Comment</vt:lpstr>
      <vt:lpstr>How do I comply with the OML?</vt:lpstr>
      <vt:lpstr>What happens when the OML is violated?</vt:lpstr>
      <vt:lpstr>PowerPoint Presentation</vt:lpstr>
      <vt:lpstr>2025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Nevada’s Open Meeting Law</dc:title>
  <dc:creator>Rosalie M. Bordelove</dc:creator>
  <cp:lastModifiedBy>Alexa T. Ravencroft</cp:lastModifiedBy>
  <cp:revision>4</cp:revision>
  <dcterms:created xsi:type="dcterms:W3CDTF">2024-04-23T16:21:22Z</dcterms:created>
  <dcterms:modified xsi:type="dcterms:W3CDTF">2026-05-13T21:56:29Z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2023-10-19T00:00:00Z</vt:filetime>
  </property>
  <property fmtid="{D5CDD505-2E9C-101B-9397-08002B2CF9AE}" pid="3" name="Creator">
    <vt:lpwstr>Microsoft® PowerPoint® for Microsoft 365</vt:lpwstr>
  </property>
  <property fmtid="{D5CDD505-2E9C-101B-9397-08002B2CF9AE}" pid="4" name="LastSaved">
    <vt:filetime>2024-04-23T00:00:00Z</vt:filetime>
  </property>
  <property fmtid="{D5CDD505-2E9C-101B-9397-08002B2CF9AE}" pid="5" name="Producer">
    <vt:lpwstr>Microsoft® PowerPoint® for Microsoft 365</vt:lpwstr>
  </property>
</Properties>
</file>